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648" r:id="rId4"/>
    <p:sldMasterId id="2147483651" r:id="rId5"/>
  </p:sldMasterIdLst>
  <p:notesMasterIdLst>
    <p:notesMasterId r:id="rId18"/>
  </p:notesMasterIdLst>
  <p:sldIdLst>
    <p:sldId id="280" r:id="rId6"/>
    <p:sldId id="423" r:id="rId7"/>
    <p:sldId id="426" r:id="rId8"/>
    <p:sldId id="424" r:id="rId9"/>
    <p:sldId id="425" r:id="rId10"/>
    <p:sldId id="427" r:id="rId11"/>
    <p:sldId id="428" r:id="rId12"/>
    <p:sldId id="273" r:id="rId13"/>
    <p:sldId id="422" r:id="rId14"/>
    <p:sldId id="430" r:id="rId15"/>
    <p:sldId id="429" r:id="rId16"/>
    <p:sldId id="417" r:id="rId17"/>
  </p:sldIdLst>
  <p:sldSz cx="12192000" cy="6858000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3DF783-9A5F-49BE-A3F3-E7CCA7094BC2}" v="9" dt="2026-07-16T09:28:57.335"/>
    <p1510:client id="{66A4FD4E-4E21-48C5-A739-6789885305EB}" v="12" dt="2026-07-15T13:47:58.8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46866" autoAdjust="0"/>
  </p:normalViewPr>
  <p:slideViewPr>
    <p:cSldViewPr snapToGrid="0" snapToObjects="1">
      <p:cViewPr varScale="1">
        <p:scale>
          <a:sx n="34" d="100"/>
          <a:sy n="34" d="100"/>
        </p:scale>
        <p:origin x="1924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5BEF7D-69D9-4F60-B514-CD5F60E284C1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2CB42-3524-45D2-8080-62F4CE9A0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621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2CB42-3524-45D2-8080-62F4CE9A00F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2178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2CB42-3524-45D2-8080-62F4CE9A00F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292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2CB42-3524-45D2-8080-62F4CE9A00F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023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2CB42-3524-45D2-8080-62F4CE9A00F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994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2CB42-3524-45D2-8080-62F4CE9A00F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164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2CB42-3524-45D2-8080-62F4CE9A00F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458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2CB42-3524-45D2-8080-62F4CE9A00F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9430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2CB42-3524-45D2-8080-62F4CE9A00F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4932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2CB42-3524-45D2-8080-62F4CE9A00F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749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DA4E0-F7A9-4FED-BF76-2EC358CE8B1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8641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2CB42-3524-45D2-8080-62F4CE9A00F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1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chart&#10;&#10;Description automatically generated">
            <a:extLst>
              <a:ext uri="{FF2B5EF4-FFF2-40B4-BE49-F238E27FC236}">
                <a16:creationId xmlns:a16="http://schemas.microsoft.com/office/drawing/2014/main" id="{B753F5F7-D778-6843-831A-ED5C9217C8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D695B1-00CC-6640-AB8F-A7E4E7A985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18696"/>
            <a:ext cx="5926667" cy="2281237"/>
          </a:xfrm>
        </p:spPr>
        <p:txBody>
          <a:bodyPr anchor="b"/>
          <a:lstStyle>
            <a:lvl1pPr algn="l">
              <a:defRPr sz="6000"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42A01D-2CA2-6749-ABCB-BF3761AFE5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14800"/>
            <a:ext cx="5926667" cy="719667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844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51DFA-7B3A-8049-BB09-57C98F640145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C5140-C4D8-AB42-98BB-1331D72A7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894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51DFA-7B3A-8049-BB09-57C98F640145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C5140-C4D8-AB42-98BB-1331D72A7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53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51DFA-7B3A-8049-BB09-57C98F640145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C5140-C4D8-AB42-98BB-1331D72A7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5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51DFA-7B3A-8049-BB09-57C98F640145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C5140-C4D8-AB42-98BB-1331D72A7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14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51DFA-7B3A-8049-BB09-57C98F640145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C5140-C4D8-AB42-98BB-1331D72A7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14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84593F3-AE23-7F47-8739-2D8D69A373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A676F9-F57A-A349-A742-74A85D9A7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1BA71-9911-4547-A981-667AD7529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4017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29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93734-372C-7441-FBF3-6E5E12014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597CBE-C9AB-E586-54F8-16E33AF14A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06146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FB0978-4332-CC5C-F352-848564DC0C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06146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435979-DBD1-7BE5-8564-F9410862F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773950-083E-E132-0D8C-4082B313B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7039DE-7C21-FA99-0D24-9180616AD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171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A picture containing chart&#10;&#10;Description automatically generated">
            <a:extLst>
              <a:ext uri="{FF2B5EF4-FFF2-40B4-BE49-F238E27FC236}">
                <a16:creationId xmlns:a16="http://schemas.microsoft.com/office/drawing/2014/main" id="{147B941C-B08F-48B8-BA82-0C04215125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748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529352B-475F-4E37-A468-4EEAABF458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05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51DFA-7B3A-8049-BB09-57C98F640145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C5140-C4D8-AB42-98BB-1331D72A7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1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51DFA-7B3A-8049-BB09-57C98F640145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C5140-C4D8-AB42-98BB-1331D72A7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54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51DFA-7B3A-8049-BB09-57C98F640145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C5140-C4D8-AB42-98BB-1331D72A7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66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51DFA-7B3A-8049-BB09-57C98F640145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C5140-C4D8-AB42-98BB-1331D72A7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89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431894-2BBB-864B-BB1D-D7F9A0C23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61731-432F-8743-A453-F69FB236F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698FB6-6922-A34C-A1CC-4D741A8EC0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51DFA-7B3A-8049-BB09-57C98F640145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5B2C7-7E38-1340-9B9C-E0C5308445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8640B7-887B-4749-8861-626CD28108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C5140-C4D8-AB42-98BB-1331D72A7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836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51DFA-7B3A-8049-BB09-57C98F640145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C5140-C4D8-AB42-98BB-1331D72A7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445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8021A-7B4C-4130-A5B1-AC8C4A076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244" y="3712465"/>
            <a:ext cx="2830551" cy="1952355"/>
          </a:xfrm>
        </p:spPr>
        <p:txBody>
          <a:bodyPr>
            <a:normAutofit/>
          </a:bodyPr>
          <a:lstStyle/>
          <a:p>
            <a:pPr algn="ctr"/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8CC75-7DBB-4383-978A-31B91CC23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244" y="3551720"/>
            <a:ext cx="11639074" cy="30829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3600" b="1" dirty="0"/>
              <a:t>Infection Prevention and Control (IPC) Team</a:t>
            </a:r>
          </a:p>
          <a:p>
            <a:pPr marL="0" indent="0" algn="ctr">
              <a:buNone/>
            </a:pPr>
            <a:endParaRPr lang="en-GB" sz="3600" b="1" dirty="0"/>
          </a:p>
          <a:p>
            <a:pPr marL="0" indent="0" algn="ctr">
              <a:buNone/>
            </a:pPr>
            <a:r>
              <a:rPr lang="en-GB" sz="3600" b="1" dirty="0"/>
              <a:t>Tanya Shaw and Cathryn Philpott</a:t>
            </a:r>
          </a:p>
        </p:txBody>
      </p:sp>
      <p:pic>
        <p:nvPicPr>
          <p:cNvPr id="1026" name="Picture 903015717">
            <a:extLst>
              <a:ext uri="{FF2B5EF4-FFF2-40B4-BE49-F238E27FC236}">
                <a16:creationId xmlns:a16="http://schemas.microsoft.com/office/drawing/2014/main" id="{D962A238-143D-FFA0-4310-DCFD88B95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57" y="4762"/>
            <a:ext cx="11069053" cy="3546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1871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171A0F8-4668-CE99-4B34-CD1D90436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There’s something about Audits…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5BD4293-0B94-055C-E665-4EA10935FA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sz="3200" dirty="0"/>
          </a:p>
          <a:p>
            <a:pPr marL="0" indent="0" algn="ctr">
              <a:buNone/>
            </a:pPr>
            <a:r>
              <a:rPr lang="en-GB" sz="3200" dirty="0"/>
              <a:t>Every audit is an opportunity to improve care, reduce risk and enhance quality.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Audits start with a question: ‘How do we know we’re providing safe, high-quality care?’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3370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51E15-B746-2ECC-33C3-B50801249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 </a:t>
            </a:r>
            <a:r>
              <a:rPr lang="en-GB" b="1" dirty="0"/>
              <a:t>Coming up in Q2 &amp; Q3…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29C89-3554-69BF-921A-BA3FB117DD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Fundamentals of IPC – webinar and e-learning</a:t>
            </a:r>
          </a:p>
          <a:p>
            <a:r>
              <a:rPr lang="en-GB" dirty="0"/>
              <a:t>RESTORE2 – webinars</a:t>
            </a:r>
          </a:p>
          <a:p>
            <a:r>
              <a:rPr lang="en-GB" dirty="0"/>
              <a:t>Scenario based outbreak simulations – face to face</a:t>
            </a:r>
          </a:p>
          <a:p>
            <a:r>
              <a:rPr lang="en-GB" dirty="0"/>
              <a:t>Infections Uncovered - webinars</a:t>
            </a:r>
          </a:p>
          <a:p>
            <a:r>
              <a:rPr lang="en-GB" dirty="0"/>
              <a:t>The Good, The Fed and The Hydrated Resident Awareness Sessions – face to face</a:t>
            </a:r>
          </a:p>
          <a:p>
            <a:r>
              <a:rPr lang="en-GB" dirty="0"/>
              <a:t>Quality Improvement training – face to face</a:t>
            </a:r>
          </a:p>
          <a:p>
            <a:r>
              <a:rPr lang="en-GB" dirty="0"/>
              <a:t>Bespoke training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960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3613EA-AD43-51D4-9898-D6422183277C}"/>
              </a:ext>
            </a:extLst>
          </p:cNvPr>
          <p:cNvSpPr/>
          <p:nvPr/>
        </p:nvSpPr>
        <p:spPr>
          <a:xfrm>
            <a:off x="2083983" y="1329921"/>
            <a:ext cx="818706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Thank You</a:t>
            </a:r>
            <a:endParaRPr lang="en-US" sz="5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945F2B-70E2-9570-A93A-DF3A43F2CEB8}"/>
              </a:ext>
            </a:extLst>
          </p:cNvPr>
          <p:cNvSpPr txBox="1"/>
          <p:nvPr/>
        </p:nvSpPr>
        <p:spPr>
          <a:xfrm>
            <a:off x="2690038" y="5538712"/>
            <a:ext cx="72726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infectionprevention@lancashire.gov.uk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C12D17-BED9-A162-C5DB-72B6E13F1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6705" y="5723416"/>
            <a:ext cx="1301817" cy="80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51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68412-45AC-9339-7592-2A125409C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Outbreaks Q1 26-27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D76917E3-9FB7-5D5D-EAD5-2234772BA9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5663497"/>
              </p:ext>
            </p:extLst>
          </p:nvPr>
        </p:nvGraphicFramePr>
        <p:xfrm>
          <a:off x="838200" y="1407560"/>
          <a:ext cx="10480497" cy="44975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2697">
                  <a:extLst>
                    <a:ext uri="{9D8B030D-6E8A-4147-A177-3AD203B41FA5}">
                      <a16:colId xmlns:a16="http://schemas.microsoft.com/office/drawing/2014/main" val="339963013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093374149"/>
                    </a:ext>
                  </a:extLst>
                </a:gridCol>
              </a:tblGrid>
              <a:tr h="1022786">
                <a:tc>
                  <a:txBody>
                    <a:bodyPr/>
                    <a:lstStyle/>
                    <a:p>
                      <a:r>
                        <a:rPr lang="en-GB" sz="2800" dirty="0"/>
                        <a:t>Infection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Number of Outbreaks Reported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444707"/>
                  </a:ext>
                </a:extLst>
              </a:tr>
              <a:tr h="595510">
                <a:tc>
                  <a:txBody>
                    <a:bodyPr/>
                    <a:lstStyle/>
                    <a:p>
                      <a:r>
                        <a:rPr lang="en-GB" dirty="0"/>
                        <a:t>Acute Respiratory Infections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626856"/>
                  </a:ext>
                </a:extLst>
              </a:tr>
              <a:tr h="595510">
                <a:tc>
                  <a:txBody>
                    <a:bodyPr/>
                    <a:lstStyle/>
                    <a:p>
                      <a:r>
                        <a:rPr lang="en-GB" dirty="0"/>
                        <a:t>Covid – 19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7419296"/>
                  </a:ext>
                </a:extLst>
              </a:tr>
              <a:tr h="595510">
                <a:tc>
                  <a:txBody>
                    <a:bodyPr/>
                    <a:lstStyle/>
                    <a:p>
                      <a:r>
                        <a:rPr lang="en-GB" dirty="0"/>
                        <a:t>Diarrhoea and/or Vomiting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721147"/>
                  </a:ext>
                </a:extLst>
              </a:tr>
              <a:tr h="595510">
                <a:tc>
                  <a:txBody>
                    <a:bodyPr/>
                    <a:lstStyle/>
                    <a:p>
                      <a:r>
                        <a:rPr lang="en-GB" dirty="0"/>
                        <a:t>Scabies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6748179"/>
                  </a:ext>
                </a:extLst>
              </a:tr>
              <a:tr h="850729">
                <a:tc>
                  <a:txBody>
                    <a:bodyPr/>
                    <a:lstStyle/>
                    <a:p>
                      <a:endParaRPr lang="en-GB" b="1" dirty="0"/>
                    </a:p>
                    <a:p>
                      <a:r>
                        <a:rPr lang="en-GB" b="1" dirty="0"/>
                        <a:t>TOTAL </a:t>
                      </a:r>
                    </a:p>
                    <a:p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b="1" dirty="0"/>
                    </a:p>
                    <a:p>
                      <a:pPr algn="ctr"/>
                      <a:r>
                        <a:rPr lang="en-GB" b="1" dirty="0"/>
                        <a:t>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27576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9030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6EB40-4266-E82D-B3A2-90AD4C61C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/>
              <a:t>Scabies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970DB-0CE6-C002-1109-F2E9B806B8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Operational pathway developed by ICB in 2024 – never finalised</a:t>
            </a:r>
          </a:p>
          <a:p>
            <a:r>
              <a:rPr lang="en-GB" dirty="0"/>
              <a:t>New pathway developed by meds managements in the ICB for prophylaxis treatment of contacts, developed January 2026 – remains some confusion from primary care</a:t>
            </a:r>
          </a:p>
          <a:p>
            <a:r>
              <a:rPr lang="en-GB" dirty="0"/>
              <a:t>ICB are now leading meetings (first one was this morning) to streamline response to incidents and outbreaks</a:t>
            </a:r>
          </a:p>
          <a:p>
            <a:r>
              <a:rPr lang="en-GB" dirty="0"/>
              <a:t>All issues we have been collating have been presented</a:t>
            </a:r>
          </a:p>
        </p:txBody>
      </p:sp>
    </p:spTree>
    <p:extLst>
      <p:ext uri="{BB962C8B-B14F-4D97-AF65-F5344CB8AC3E}">
        <p14:creationId xmlns:p14="http://schemas.microsoft.com/office/powerpoint/2010/main" val="905273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7DF14-459E-D6AE-8A3E-803B3B1D9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Do you have an ‘active’ IPC Care Champion?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04DD6C-BEF0-7299-7C88-CA4FAB774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role needs visibility:</a:t>
            </a:r>
          </a:p>
          <a:p>
            <a:pPr>
              <a:buFontTx/>
              <a:buChar char="-"/>
            </a:pPr>
            <a:r>
              <a:rPr lang="en-GB" sz="1600" dirty="0"/>
              <a:t>Display a photo on staff notice board</a:t>
            </a:r>
          </a:p>
          <a:p>
            <a:pPr>
              <a:buFontTx/>
              <a:buChar char="-"/>
            </a:pPr>
            <a:r>
              <a:rPr lang="en-GB" sz="1600" dirty="0"/>
              <a:t>Explain the role at team meetings</a:t>
            </a:r>
          </a:p>
          <a:p>
            <a:pPr marL="0" indent="0">
              <a:buNone/>
            </a:pPr>
            <a:r>
              <a:rPr lang="en-GB" dirty="0"/>
              <a:t>Empower the IPC Care Champion as a leader:</a:t>
            </a:r>
          </a:p>
          <a:p>
            <a:pPr>
              <a:buFontTx/>
              <a:buChar char="-"/>
            </a:pPr>
            <a:r>
              <a:rPr lang="en-GB" sz="1600" dirty="0"/>
              <a:t>Involve with audits, QI projects, outbreak handovers</a:t>
            </a:r>
          </a:p>
          <a:p>
            <a:pPr>
              <a:buFontTx/>
              <a:buChar char="-"/>
            </a:pPr>
            <a:r>
              <a:rPr lang="en-GB" sz="1600" dirty="0"/>
              <a:t>Encourage lead on specific initiatives such as hand hygiene improvement </a:t>
            </a:r>
          </a:p>
          <a:p>
            <a:pPr marL="0" indent="0">
              <a:buNone/>
            </a:pPr>
            <a:r>
              <a:rPr lang="en-GB" dirty="0"/>
              <a:t>Support education/training:</a:t>
            </a:r>
          </a:p>
          <a:p>
            <a:pPr>
              <a:buFontTx/>
              <a:buChar char="-"/>
            </a:pPr>
            <a:r>
              <a:rPr lang="en-GB" sz="1600" dirty="0"/>
              <a:t>Allow time for training and attend updates</a:t>
            </a:r>
          </a:p>
          <a:p>
            <a:pPr>
              <a:buFontTx/>
              <a:buChar char="-"/>
            </a:pPr>
            <a:r>
              <a:rPr lang="en-GB" sz="1600" dirty="0"/>
              <a:t>Encourage cascade learning</a:t>
            </a:r>
          </a:p>
          <a:p>
            <a:pPr>
              <a:buFontTx/>
              <a:buChar char="-"/>
            </a:pPr>
            <a:endParaRPr lang="en-GB" sz="1600" dirty="0"/>
          </a:p>
          <a:p>
            <a:pPr>
              <a:buFontTx/>
              <a:buChar char="-"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39945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20706-174D-9B3C-7115-AD1842E85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Active IPC Care Champion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20654-12A7-CBC6-B9EE-96814E71C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0667" y="1458912"/>
            <a:ext cx="10515600" cy="3940175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IPC should be everyone’s responsibility</a:t>
            </a:r>
          </a:p>
          <a:p>
            <a:pPr>
              <a:buFontTx/>
              <a:buChar char="-"/>
            </a:pPr>
            <a:r>
              <a:rPr lang="en-GB" sz="1600" dirty="0"/>
              <a:t>Do staff feel comfortable raising IPC concerns?</a:t>
            </a:r>
          </a:p>
          <a:p>
            <a:pPr>
              <a:buFontTx/>
              <a:buChar char="-"/>
            </a:pPr>
            <a:r>
              <a:rPr lang="en-GB" sz="1600" dirty="0"/>
              <a:t>Can the champion gather staff feedback and suggestions for improvement?</a:t>
            </a:r>
          </a:p>
          <a:p>
            <a:pPr marL="0" indent="0">
              <a:buNone/>
            </a:pPr>
            <a:r>
              <a:rPr lang="en-GB" dirty="0"/>
              <a:t>IPC Care Champion Network:</a:t>
            </a:r>
          </a:p>
          <a:p>
            <a:pPr>
              <a:buFontTx/>
              <a:buChar char="-"/>
            </a:pPr>
            <a:r>
              <a:rPr lang="en-GB" sz="1600" dirty="0"/>
              <a:t>If a chain of homes, or neighbouring homes, could establish a network – learning from each other</a:t>
            </a:r>
          </a:p>
          <a:p>
            <a:pPr>
              <a:buFontTx/>
              <a:buChar char="-"/>
            </a:pPr>
            <a:r>
              <a:rPr lang="en-GB" sz="1600" dirty="0"/>
              <a:t>Hold regular meetings with the IPC Care Champion</a:t>
            </a:r>
          </a:p>
          <a:p>
            <a:pPr>
              <a:buFontTx/>
              <a:buChar char="-"/>
            </a:pPr>
            <a:r>
              <a:rPr lang="en-GB" dirty="0"/>
              <a:t>Involve residents and families:</a:t>
            </a:r>
          </a:p>
          <a:p>
            <a:pPr>
              <a:buFontTx/>
              <a:buChar char="-"/>
            </a:pPr>
            <a:r>
              <a:rPr lang="en-GB" sz="1600" dirty="0"/>
              <a:t>Introduce the IPC Care Champion to residents and families at relative's meetings</a:t>
            </a:r>
          </a:p>
          <a:p>
            <a:pPr>
              <a:buFontTx/>
              <a:buChar char="-"/>
            </a:pPr>
            <a:r>
              <a:rPr lang="en-GB" sz="1600" dirty="0"/>
              <a:t>Share outbreak information and learning through newsletters and noticeboards</a:t>
            </a:r>
          </a:p>
        </p:txBody>
      </p:sp>
    </p:spTree>
    <p:extLst>
      <p:ext uri="{BB962C8B-B14F-4D97-AF65-F5344CB8AC3E}">
        <p14:creationId xmlns:p14="http://schemas.microsoft.com/office/powerpoint/2010/main" val="2645931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42C9A3-AC8A-6A71-6853-BE807EAF7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Same Role…New Name?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66CC2D2-0400-FDAF-FC77-DBB6398667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4000" dirty="0"/>
              <a:t>From IPC Care Champion to IPC Link Practitioner…</a:t>
            </a:r>
          </a:p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r>
              <a:rPr lang="en-GB" sz="2400" dirty="0"/>
              <a:t>Many reasons for relaunching the role – mainly to reignite engagement. </a:t>
            </a:r>
          </a:p>
          <a:p>
            <a:pPr marL="0" indent="0">
              <a:buNone/>
            </a:pPr>
            <a:r>
              <a:rPr lang="en-GB" sz="2400" dirty="0"/>
              <a:t>Free training: </a:t>
            </a:r>
          </a:p>
          <a:p>
            <a:pPr>
              <a:buFontTx/>
              <a:buChar char="-"/>
            </a:pPr>
            <a:r>
              <a:rPr lang="en-GB" sz="2400" dirty="0"/>
              <a:t>IPC Care Champion Teams Drop in each month</a:t>
            </a:r>
          </a:p>
          <a:p>
            <a:pPr>
              <a:buFontTx/>
              <a:buChar char="-"/>
            </a:pPr>
            <a:r>
              <a:rPr lang="en-GB" sz="2400" dirty="0"/>
              <a:t>Forums (UTI Workshops, RESTORE2 etc)</a:t>
            </a:r>
          </a:p>
          <a:p>
            <a:pPr>
              <a:buFontTx/>
              <a:buChar char="-"/>
            </a:pPr>
            <a:endParaRPr lang="en-GB" sz="2400" dirty="0"/>
          </a:p>
          <a:p>
            <a:pPr marL="0" indent="0" algn="ctr">
              <a:buNone/>
            </a:pPr>
            <a:r>
              <a:rPr lang="en-GB" sz="4000" dirty="0"/>
              <a:t>Will be launched at Awards Morning in October</a:t>
            </a:r>
          </a:p>
        </p:txBody>
      </p:sp>
    </p:spTree>
    <p:extLst>
      <p:ext uri="{BB962C8B-B14F-4D97-AF65-F5344CB8AC3E}">
        <p14:creationId xmlns:p14="http://schemas.microsoft.com/office/powerpoint/2010/main" val="289922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E27F8-F734-2769-04FD-7873A7BED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        IPC Care Champion Awards 2026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3E6063A-6CB8-1D28-6F16-A2C504E63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Planned for Tuesday 20</a:t>
            </a:r>
            <a:r>
              <a:rPr lang="en-GB" baseline="30000" dirty="0"/>
              <a:t>th</a:t>
            </a:r>
            <a:r>
              <a:rPr lang="en-GB" dirty="0"/>
              <a:t> October</a:t>
            </a:r>
          </a:p>
          <a:p>
            <a:r>
              <a:rPr lang="en-GB" dirty="0"/>
              <a:t>Nomination forms have been distributed. Categories are:</a:t>
            </a:r>
          </a:p>
          <a:p>
            <a:pPr>
              <a:buFontTx/>
              <a:buChar char="-"/>
            </a:pPr>
            <a:r>
              <a:rPr lang="en-GB" sz="1600" dirty="0"/>
              <a:t>IPC Care Champion of the Year</a:t>
            </a:r>
          </a:p>
          <a:p>
            <a:pPr>
              <a:buFontTx/>
              <a:buChar char="-"/>
            </a:pPr>
            <a:r>
              <a:rPr lang="en-GB" sz="1600" dirty="0"/>
              <a:t>IPC Campaign</a:t>
            </a:r>
          </a:p>
          <a:p>
            <a:pPr>
              <a:buFontTx/>
              <a:buChar char="-"/>
            </a:pPr>
            <a:r>
              <a:rPr lang="en-GB" sz="1600" dirty="0"/>
              <a:t>Staff Motivator</a:t>
            </a:r>
          </a:p>
          <a:p>
            <a:pPr>
              <a:buFontTx/>
              <a:buChar char="-"/>
            </a:pPr>
            <a:r>
              <a:rPr lang="en-GB" sz="1600" dirty="0"/>
              <a:t>Quality Improvement and Innovation Award</a:t>
            </a:r>
          </a:p>
          <a:p>
            <a:pPr>
              <a:buFontTx/>
              <a:buChar char="-"/>
            </a:pPr>
            <a:r>
              <a:rPr lang="en-GB" sz="1600" dirty="0"/>
              <a:t>IPC Training Engagement Award</a:t>
            </a:r>
          </a:p>
          <a:p>
            <a:pPr marL="0" indent="0">
              <a:buNone/>
            </a:pPr>
            <a:r>
              <a:rPr lang="en-GB" dirty="0"/>
              <a:t>The awards ceremony aims to recognise the hard work, commitment, dedication and celebrate all those who have made outstanding contributions in their settings. 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9" name="Graphic 8" descr="Trophy with solid fill">
            <a:extLst>
              <a:ext uri="{FF2B5EF4-FFF2-40B4-BE49-F238E27FC236}">
                <a16:creationId xmlns:a16="http://schemas.microsoft.com/office/drawing/2014/main" id="{8B5ADDE2-A791-872C-A3A1-B4E39499A0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48463" y="47518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736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fferent colored organizers">
            <a:extLst>
              <a:ext uri="{FF2B5EF4-FFF2-40B4-BE49-F238E27FC236}">
                <a16:creationId xmlns:a16="http://schemas.microsoft.com/office/drawing/2014/main" id="{DE19B076-E6A8-7A3C-7CAC-315EB05A8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8" r="6659" b="1"/>
          <a:stretch>
            <a:fillRect/>
          </a:stretch>
        </p:blipFill>
        <p:spPr>
          <a:xfrm>
            <a:off x="7874146" y="1882265"/>
            <a:ext cx="3654017" cy="25915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0026C3-553B-788F-C3D1-D91E2D033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8813" y="215757"/>
            <a:ext cx="7798086" cy="1341862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Reminder - Outbreak file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CFBF2-AF0D-DDBD-4137-A9A70DBCF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837" y="1557619"/>
            <a:ext cx="7123974" cy="4534956"/>
          </a:xfrm>
        </p:spPr>
        <p:txBody>
          <a:bodyPr>
            <a:normAutofit fontScale="92500"/>
          </a:bodyPr>
          <a:lstStyle/>
          <a:p>
            <a:r>
              <a:rPr lang="en-GB" sz="3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Contact page</a:t>
            </a:r>
          </a:p>
          <a:p>
            <a:r>
              <a:rPr lang="en-GB" sz="3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Latest guidance - ARI pack, D&amp;V, Scabies</a:t>
            </a:r>
          </a:p>
          <a:p>
            <a:r>
              <a:rPr lang="en-GB" sz="3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Blank line list forms</a:t>
            </a:r>
          </a:p>
          <a:p>
            <a:r>
              <a:rPr lang="en-GB" sz="3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Communication sheets (internal and external)</a:t>
            </a:r>
          </a:p>
          <a:p>
            <a:r>
              <a:rPr lang="en-GB" sz="3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Reflection sheet</a:t>
            </a:r>
          </a:p>
          <a:p>
            <a:r>
              <a:rPr lang="en-GB" sz="3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Blank touch point cleaning schedules</a:t>
            </a:r>
          </a:p>
          <a:p>
            <a:r>
              <a:rPr lang="en-GB" sz="3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Should be to hand when IPC phone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070650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C1630-A1E2-6B07-A7B3-EECE3BCB5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b="1" dirty="0"/>
              <a:t>Reminder: Line Lists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CA12F9-CEB9-C8B9-A6E5-F02A2A29D5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544" b="17645"/>
          <a:stretch>
            <a:fillRect/>
          </a:stretch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50510-3C38-9DB1-9435-DD17C23DFA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23982" y="3752850"/>
            <a:ext cx="7485413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A line list contains key information about each case in an outbreak. </a:t>
            </a:r>
          </a:p>
          <a:p>
            <a:pPr marL="0">
              <a:lnSpc>
                <a:spcPct val="90000"/>
              </a:lnSpc>
              <a:spcAft>
                <a:spcPts val="600"/>
              </a:spcAft>
            </a:pPr>
            <a:endParaRPr lang="en-US" sz="2400" dirty="0"/>
          </a:p>
          <a:p>
            <a:pPr marL="0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Provides a clear overview of the outbreak in terms of person, placement and time information.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A208AE-241B-FF89-7E41-1AA24CEBB7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7810" y="5622706"/>
            <a:ext cx="1304657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081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rioritie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C68AB"/>
      </a:accent1>
      <a:accent2>
        <a:srgbClr val="794983"/>
      </a:accent2>
      <a:accent3>
        <a:srgbClr val="5E873A"/>
      </a:accent3>
      <a:accent4>
        <a:srgbClr val="C96B30"/>
      </a:accent4>
      <a:accent5>
        <a:srgbClr val="FEFFFF"/>
      </a:accent5>
      <a:accent6>
        <a:srgbClr val="FEFFFF"/>
      </a:accent6>
      <a:hlink>
        <a:srgbClr val="0563C1"/>
      </a:hlink>
      <a:folHlink>
        <a:srgbClr val="954F7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5b81edf-0cc6-4f6c-9a2a-81702a247a7b" xsi:nil="true"/>
    <lcf76f155ced4ddcb4097134ff3c332f xmlns="f5de215e-a67e-41e0-9c11-2a9ef236ffe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786DF8C94BEE4A99FC548A2C514B3A" ma:contentTypeVersion="12" ma:contentTypeDescription="Create a new document." ma:contentTypeScope="" ma:versionID="b5e78d0e4e40653f00b0e7e628a19751">
  <xsd:schema xmlns:xsd="http://www.w3.org/2001/XMLSchema" xmlns:xs="http://www.w3.org/2001/XMLSchema" xmlns:p="http://schemas.microsoft.com/office/2006/metadata/properties" xmlns:ns2="f5de215e-a67e-41e0-9c11-2a9ef236ffe8" xmlns:ns3="c5b81edf-0cc6-4f6c-9a2a-81702a247a7b" targetNamespace="http://schemas.microsoft.com/office/2006/metadata/properties" ma:root="true" ma:fieldsID="b9e52bd8dbfedb8831a5ed3ea5b2674a" ns2:_="" ns3:_="">
    <xsd:import namespace="f5de215e-a67e-41e0-9c11-2a9ef236ffe8"/>
    <xsd:import namespace="c5b81edf-0cc6-4f6c-9a2a-81702a247a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de215e-a67e-41e0-9c11-2a9ef236ff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6bfaf0b-f29b-4ed2-8d75-892493c0d2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b81edf-0cc6-4f6c-9a2a-81702a247a7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bccd274-7f53-4b8d-a4e9-8a52b1059d05}" ma:internalName="TaxCatchAll" ma:showField="CatchAllData" ma:web="c5b81edf-0cc6-4f6c-9a2a-81702a247a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49F110-95EF-485F-A5D6-DF041A1FCA7D}">
  <ds:schemaRefs>
    <ds:schemaRef ds:uri="http://purl.org/dc/terms/"/>
    <ds:schemaRef ds:uri="http://www.w3.org/XML/1998/namespace"/>
    <ds:schemaRef ds:uri="http://schemas.openxmlformats.org/package/2006/metadata/core-properties"/>
    <ds:schemaRef ds:uri="c5b81edf-0cc6-4f6c-9a2a-81702a247a7b"/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f5de215e-a67e-41e0-9c11-2a9ef236ffe8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CED93BF-FF55-4C0F-AAB0-3AFEBE45B7B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22C8F6-4D19-4955-AC28-C581246124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de215e-a67e-41e0-9c11-2a9ef236ffe8"/>
    <ds:schemaRef ds:uri="c5b81edf-0cc6-4f6c-9a2a-81702a247a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9f683e26-d8b9-4609-9ec4-e1a36e4bb4d2}" enabled="0" method="" siteId="{9f683e26-d8b9-4609-9ec4-e1a36e4bb4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9001</TotalTime>
  <Words>570</Words>
  <Application>Microsoft Office PowerPoint</Application>
  <PresentationFormat>Widescreen</PresentationFormat>
  <Paragraphs>100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1_Office Theme</vt:lpstr>
      <vt:lpstr>  </vt:lpstr>
      <vt:lpstr>Outbreaks Q1 26-27</vt:lpstr>
      <vt:lpstr>Scabies</vt:lpstr>
      <vt:lpstr>Do you have an ‘active’ IPC Care Champion?</vt:lpstr>
      <vt:lpstr>Active IPC Care Champion</vt:lpstr>
      <vt:lpstr>Same Role…New Name?</vt:lpstr>
      <vt:lpstr>        IPC Care Champion Awards 2026 </vt:lpstr>
      <vt:lpstr>Reminder - Outbreak file</vt:lpstr>
      <vt:lpstr>Reminder: Line Lists</vt:lpstr>
      <vt:lpstr>There’s something about Audits…</vt:lpstr>
      <vt:lpstr> Coming up in Q2 &amp; Q3…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Sergeant, Anthony</dc:creator>
  <cp:lastModifiedBy>Kinsey, Rachel</cp:lastModifiedBy>
  <cp:revision>75</cp:revision>
  <cp:lastPrinted>2025-11-03T09:50:12Z</cp:lastPrinted>
  <dcterms:created xsi:type="dcterms:W3CDTF">2022-08-31T10:25:39Z</dcterms:created>
  <dcterms:modified xsi:type="dcterms:W3CDTF">2026-08-25T16:46:34Z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0x01010091786DF8C94BEE4A99FC548A2C514B3A</vt:lpwstr>
  </property>
</Properties>
</file>