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6" r:id="rId5"/>
    <p:sldId id="268" r:id="rId6"/>
    <p:sldId id="258" r:id="rId7"/>
    <p:sldId id="261" r:id="rId8"/>
    <p:sldId id="267" r:id="rId9"/>
    <p:sldId id="269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6082"/>
    <a:srgbClr val="E971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DCA71D-45A0-457D-A209-75C6509C1E6F}" v="8" dt="2025-07-02T15:26:53.6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x, Andrea" userId="1fa62ea7-094c-4a53-83ed-c22cde2feda2" providerId="ADAL" clId="{3DDCA71D-45A0-457D-A209-75C6509C1E6F}"/>
    <pc:docChg chg="custSel addSld modSld">
      <pc:chgData name="Cox, Andrea" userId="1fa62ea7-094c-4a53-83ed-c22cde2feda2" providerId="ADAL" clId="{3DDCA71D-45A0-457D-A209-75C6509C1E6F}" dt="2025-07-02T15:36:53.945" v="1685" actId="20577"/>
      <pc:docMkLst>
        <pc:docMk/>
      </pc:docMkLst>
      <pc:sldChg chg="modSp mod">
        <pc:chgData name="Cox, Andrea" userId="1fa62ea7-094c-4a53-83ed-c22cde2feda2" providerId="ADAL" clId="{3DDCA71D-45A0-457D-A209-75C6509C1E6F}" dt="2025-07-02T15:35:46.065" v="1576" actId="1076"/>
        <pc:sldMkLst>
          <pc:docMk/>
          <pc:sldMk cId="341738488" sldId="267"/>
        </pc:sldMkLst>
        <pc:spChg chg="mod">
          <ac:chgData name="Cox, Andrea" userId="1fa62ea7-094c-4a53-83ed-c22cde2feda2" providerId="ADAL" clId="{3DDCA71D-45A0-457D-A209-75C6509C1E6F}" dt="2025-07-02T14:30:15.870" v="516" actId="6549"/>
          <ac:spMkLst>
            <pc:docMk/>
            <pc:sldMk cId="341738488" sldId="267"/>
            <ac:spMk id="2" creationId="{8224558F-F42C-1557-9F25-39CC8201D6C9}"/>
          </ac:spMkLst>
        </pc:spChg>
        <pc:spChg chg="mod">
          <ac:chgData name="Cox, Andrea" userId="1fa62ea7-094c-4a53-83ed-c22cde2feda2" providerId="ADAL" clId="{3DDCA71D-45A0-457D-A209-75C6509C1E6F}" dt="2025-07-02T15:35:46.065" v="1576" actId="1076"/>
          <ac:spMkLst>
            <pc:docMk/>
            <pc:sldMk cId="341738488" sldId="267"/>
            <ac:spMk id="3" creationId="{CC7229A7-EF37-5486-1365-D0BEB1D564BB}"/>
          </ac:spMkLst>
        </pc:spChg>
      </pc:sldChg>
      <pc:sldChg chg="modSp new mod">
        <pc:chgData name="Cox, Andrea" userId="1fa62ea7-094c-4a53-83ed-c22cde2feda2" providerId="ADAL" clId="{3DDCA71D-45A0-457D-A209-75C6509C1E6F}" dt="2025-07-02T15:36:53.945" v="1685" actId="20577"/>
        <pc:sldMkLst>
          <pc:docMk/>
          <pc:sldMk cId="824257701" sldId="269"/>
        </pc:sldMkLst>
        <pc:spChg chg="mod">
          <ac:chgData name="Cox, Andrea" userId="1fa62ea7-094c-4a53-83ed-c22cde2feda2" providerId="ADAL" clId="{3DDCA71D-45A0-457D-A209-75C6509C1E6F}" dt="2025-07-02T15:26:55.516" v="1092" actId="27636"/>
          <ac:spMkLst>
            <pc:docMk/>
            <pc:sldMk cId="824257701" sldId="269"/>
            <ac:spMk id="2" creationId="{1093B3EC-713D-13E0-E3BC-683805E1E5F6}"/>
          </ac:spMkLst>
        </pc:spChg>
        <pc:spChg chg="mod">
          <ac:chgData name="Cox, Andrea" userId="1fa62ea7-094c-4a53-83ed-c22cde2feda2" providerId="ADAL" clId="{3DDCA71D-45A0-457D-A209-75C6509C1E6F}" dt="2025-07-02T15:36:53.945" v="1685" actId="20577"/>
          <ac:spMkLst>
            <pc:docMk/>
            <pc:sldMk cId="824257701" sldId="269"/>
            <ac:spMk id="3" creationId="{CCE903A3-FA5C-73E5-B454-949DFC46612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767A42-C82E-4761-88C9-FBE205FEE66C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B1AFE-27B5-4DE8-B46A-BA6D4B942D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2359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C0DF037-37C8-4C93-32EB-4E6D2FDBA12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E411C71-B8E0-9C1F-ECE0-DD7EF9D57D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0984" y="1110457"/>
            <a:ext cx="5760378" cy="2387600"/>
          </a:xfrm>
        </p:spPr>
        <p:txBody>
          <a:bodyPr anchor="b"/>
          <a:lstStyle>
            <a:lvl1pPr algn="ctr">
              <a:lnSpc>
                <a:spcPct val="100000"/>
              </a:lnSpc>
              <a:defRPr sz="60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D213E6-60D2-6826-A4C9-7572C83DBE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0984" y="3590132"/>
            <a:ext cx="5760378" cy="1655762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0B2E2D-AC1C-E406-FD58-108480F81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5CFD-32A1-4DCE-9D3C-416076CE8667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0267D6-D9B1-53BD-864D-DF6716332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5315FC-3D05-C295-5B89-1A008C223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D174-C0F6-4BF5-A04D-80F9698B98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2184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76CD9-597D-952D-059F-F85222740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8C04A7-DCFE-55AB-F8CE-7A972DE78F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05119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C301E2-3A56-4FBA-3AE4-F48D107DD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5CFD-32A1-4DCE-9D3C-416076CE8667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1AFC2F-B06A-F057-E104-9CC9F3FD4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3CB04-91C5-B649-080F-604E842AE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D174-C0F6-4BF5-A04D-80F9698B98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135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F7B645-E8EC-C491-C5BF-F7268243E9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479478"/>
            <a:ext cx="2628900" cy="44178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34E77D-7F0F-AF04-3B4E-9B0DC286BB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479478"/>
            <a:ext cx="7734300" cy="4417887"/>
          </a:xfrm>
        </p:spPr>
        <p:txBody>
          <a:bodyPr vert="eaVert"/>
          <a:lstStyle>
            <a:lvl2pPr>
              <a:lnSpc>
                <a:spcPct val="100000"/>
              </a:lnSpc>
              <a:spcBef>
                <a:spcPts val="0"/>
              </a:spcBef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46E663-460C-8CD3-061D-1C714C236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5CFD-32A1-4DCE-9D3C-416076CE8667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A54C43-ECB5-E591-3C38-2A3C32F85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E7F87C-4186-6FED-288F-FD846A1BA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D174-C0F6-4BF5-A04D-80F9698B98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602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4F5B6-7FD4-9986-8415-219DD80F5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A55F66-A5BE-E497-CF08-183C527F0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30645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6AA48E-4663-4A8E-71B8-B9825DA28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5CFD-32A1-4DCE-9D3C-416076CE8667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48DA5-31A7-E509-A2FA-AF833B1D3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FCF371-EBCE-8176-3671-2D6A32328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D174-C0F6-4BF5-A04D-80F9698B98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8796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04133-157B-8410-3FB4-A42810581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51453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DD0217-F6B2-E18B-5008-596D8B0B1F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39425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D3980F-BBA3-76B4-3666-51BC49CE7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5CFD-32A1-4DCE-9D3C-416076CE8667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06EF9F-8C79-9717-C8DE-B460BA93C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349F38-7669-51B2-DDD9-C2529505F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D174-C0F6-4BF5-A04D-80F9698B98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959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93734-372C-7441-FBF3-6E5E12014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597CBE-C9AB-E586-54F8-16E33AF14A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61467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FB0978-4332-CC5C-F352-848564DC0C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61467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435979-DBD1-7BE5-8564-F9410862F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5CFD-32A1-4DCE-9D3C-416076CE8667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773950-083E-E132-0D8C-4082B313B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7039DE-7C21-FA99-0D24-9180616AD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D174-C0F6-4BF5-A04D-80F9698B98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668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B8BA8-F2C5-90F0-FECB-3F9BE991F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88C858-541A-B6AB-753D-744B0A95EA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7ED938-2C23-E385-D603-9EA2159107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3717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25703B-42F8-9D7D-6E0A-AC7A8F7FE9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D05FEC-DFC4-6CA9-C05A-E5DC1DBD39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3717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D50C8F-0566-6B9D-6532-C8207FD78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5CFD-32A1-4DCE-9D3C-416076CE8667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90DFD3-9F08-6144-1E67-9131F0571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925CCC-AD59-E284-E467-CE74B15DE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D174-C0F6-4BF5-A04D-80F9698B98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031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2513C-D762-6E5E-B7B7-394DA198C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C98FC0-F972-99FD-9089-E0C474C1B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5CFD-32A1-4DCE-9D3C-416076CE8667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0A65B7-BD1C-4DB5-57AB-4FA74485E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FA6906-0A61-453A-C8A2-75A95741E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D174-C0F6-4BF5-A04D-80F9698B98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511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EA112E-7F32-294F-30C5-6E0E0D16F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5CFD-32A1-4DCE-9D3C-416076CE8667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AEDE64-43D6-4F5F-DD21-28BE69534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E4A9DF-5D16-C878-64A9-40DCD794F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D174-C0F6-4BF5-A04D-80F9698B98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088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BEB93-1E6B-B00F-1E6D-6D24946BC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D0B7C0-44D2-5E15-2051-419256D54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925567-CA97-8A27-8EEA-3377187A94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D7DD4-4ABF-608C-607B-395FB854B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5CFD-32A1-4DCE-9D3C-416076CE8667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50D530-3778-E7E2-D49A-9F35E7EDC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8FBD4B-CB65-FBF8-1CA7-FC7332A36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D174-C0F6-4BF5-A04D-80F9698B98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541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54E4C-B9AA-8B3E-3CCA-8669EC5D0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23D8C9-F9C7-5A55-C1EC-E6D15ED0A2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740EAD-871D-DE65-6B43-D4C29898EB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016AFD-9F10-9395-6191-ADC79B480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5CFD-32A1-4DCE-9D3C-416076CE8667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DEF5A9-26EA-C452-71FF-37B07CFE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872495-843C-D17B-0F68-68214BEA2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1D174-C0F6-4BF5-A04D-80F9698B98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86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151DAF4-D740-9D07-09D0-27A0BBFE372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987569-3006-9B28-34DB-CC3E8D4FB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C9D092-C235-A560-81D1-B5E76971C5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381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85E370-A2BA-EE1D-BA6F-A663FEFA51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B5CFD-32A1-4DCE-9D3C-416076CE8667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9BE784-ED1E-5065-DF6A-00D8198D48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208AD3-2858-D2DB-948D-839BAE4CAF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1D174-C0F6-4BF5-A04D-80F9698B98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445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9A93A-186F-C2C8-E531-BADBDAFB55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5284" y="1910557"/>
            <a:ext cx="8735906" cy="2387600"/>
          </a:xfrm>
        </p:spPr>
        <p:txBody>
          <a:bodyPr>
            <a:noAutofit/>
          </a:bodyPr>
          <a:lstStyle/>
          <a:p>
            <a:r>
              <a:rPr lang="en-GB" sz="4400"/>
              <a:t>Short Term Beds</a:t>
            </a:r>
            <a:br>
              <a:rPr lang="en-GB" sz="4400"/>
            </a:br>
            <a:r>
              <a:rPr lang="en-GB" sz="4400"/>
              <a:t>External Preferred Provider List – Procurement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ECC12C-9A28-14A1-522B-1FD044B9A7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8748" y="4494393"/>
            <a:ext cx="5760378" cy="1655762"/>
          </a:xfrm>
        </p:spPr>
        <p:txBody>
          <a:bodyPr/>
          <a:lstStyle/>
          <a:p>
            <a:r>
              <a:rPr lang="en-GB" dirty="0"/>
              <a:t>Market Engagement</a:t>
            </a:r>
          </a:p>
          <a:p>
            <a:r>
              <a:rPr lang="en-GB" dirty="0"/>
              <a:t>July 2025</a:t>
            </a:r>
          </a:p>
        </p:txBody>
      </p:sp>
    </p:spTree>
    <p:extLst>
      <p:ext uri="{BB962C8B-B14F-4D97-AF65-F5344CB8AC3E}">
        <p14:creationId xmlns:p14="http://schemas.microsoft.com/office/powerpoint/2010/main" val="4080441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3415F-F2D0-E154-2A85-1577E02EB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/>
              <a:t>Introduction and Background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CF844-D132-68B2-C521-B42FCA965A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5736"/>
            <a:ext cx="10515600" cy="4249411"/>
          </a:xfrm>
        </p:spPr>
        <p:txBody>
          <a:bodyPr>
            <a:normAutofit fontScale="92500"/>
          </a:bodyPr>
          <a:lstStyle/>
          <a:p>
            <a:pPr algn="l" rtl="0" fontAlgn="base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en-GB" sz="18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 October 2023 Lancashire went live with the new Short -Term Bed Model. This model replaced the traditional 'D2A' pathway and saw all Short-Term referrals come through Lancashire’s In House service first.</a:t>
            </a:r>
          </a:p>
          <a:p>
            <a:pPr marL="0" indent="0" algn="l" rtl="0" fontAlgn="base">
              <a:lnSpc>
                <a:spcPts val="2100"/>
              </a:lnSpc>
              <a:buNone/>
            </a:pPr>
            <a:r>
              <a:rPr lang="en-GB" sz="18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endParaRPr lang="en-US" b="0" i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en-GB" sz="18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Individuals were referred down this prevention pathway if they required a period of recuperation and rehabilitation having access to therapy input if they required this.</a:t>
            </a:r>
          </a:p>
          <a:p>
            <a:pPr algn="l" rtl="0" fontAlgn="base">
              <a:lnSpc>
                <a:spcPts val="2100"/>
              </a:lnSpc>
              <a:buFont typeface="Arial" panose="020B0604020202020204" pitchFamily="34" charset="0"/>
              <a:buChar char="•"/>
            </a:pPr>
            <a:endParaRPr lang="en-GB" sz="1800" b="0" i="0" u="none" strike="noStrike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en-GB" sz="18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 February 2024 the External Preferred Provider List (PPL) went live with Service Providers in the external market to help meet demand for short term placements.  </a:t>
            </a:r>
          </a:p>
          <a:p>
            <a:pPr algn="l" rtl="0" fontAlgn="base">
              <a:lnSpc>
                <a:spcPts val="2100"/>
              </a:lnSpc>
              <a:buFont typeface="Arial" panose="020B0604020202020204" pitchFamily="34" charset="0"/>
              <a:buChar char="•"/>
            </a:pPr>
            <a:endParaRPr lang="en-GB" sz="18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l" rtl="0" fontAlgn="base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en-GB" sz="18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Placements on the PPL </a:t>
            </a:r>
            <a:r>
              <a:rPr lang="en-GB" sz="1800">
                <a:solidFill>
                  <a:srgbClr val="000000"/>
                </a:solidFill>
                <a:latin typeface="Arial" panose="020B0604020202020204" pitchFamily="34" charset="0"/>
              </a:rPr>
              <a:t>are</a:t>
            </a:r>
            <a:r>
              <a:rPr lang="en-GB" sz="18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at a fixed rate to stabilise the cost, and a service specification was produced to outline service requirements and expectations. </a:t>
            </a:r>
            <a:endParaRPr lang="en-US" sz="1800" b="0" i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algn="l" rtl="0" fontAlgn="base">
              <a:lnSpc>
                <a:spcPts val="2100"/>
              </a:lnSpc>
              <a:buNone/>
            </a:pPr>
            <a:endParaRPr lang="en-GB" sz="1800" b="0" i="0" u="none" strike="noStrike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en-GB" sz="1800">
                <a:solidFill>
                  <a:srgbClr val="000000"/>
                </a:solidFill>
                <a:latin typeface="Arial" panose="020B0604020202020204" pitchFamily="34" charset="0"/>
              </a:rPr>
              <a:t>The original </a:t>
            </a:r>
            <a:r>
              <a:rPr lang="en-GB" sz="18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PPL contract has been extended to ensure there is a clear understanding of the demand </a:t>
            </a:r>
            <a:r>
              <a:rPr lang="en-GB" sz="1800">
                <a:solidFill>
                  <a:srgbClr val="000000"/>
                </a:solidFill>
                <a:latin typeface="Arial" panose="020B0604020202020204" pitchFamily="34" charset="0"/>
              </a:rPr>
              <a:t>and is now in place until </a:t>
            </a:r>
            <a:r>
              <a:rPr lang="en-GB" sz="18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30th April 2026 while we undertake a formal procurement and tender exercise. </a:t>
            </a:r>
            <a:endParaRPr lang="en-US" b="0" i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lnSpc>
                <a:spcPts val="2100"/>
              </a:lnSpc>
              <a:buFont typeface="Arial" panose="020B0604020202020204" pitchFamily="34" charset="0"/>
              <a:buChar char="•"/>
            </a:pPr>
            <a:endParaRPr lang="en-US" b="0" i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480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97DD3-2751-E95B-152C-067B2FE7B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/>
              <a:t>Current Offer and Service Specification Overview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BA4899-1794-70AB-FF4E-58B75A472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en-GB"/>
              <a:t>To supporting a safe and prompt discharge from hospital and to support hospital admission avoidance. </a:t>
            </a:r>
          </a:p>
          <a:p>
            <a:endParaRPr lang="en-GB"/>
          </a:p>
          <a:p>
            <a:r>
              <a:rPr lang="en-GB"/>
              <a:t>Provide a Short- Term placement lasting around 1 -4 weeks in a care home environment based upon an individuals needs. </a:t>
            </a:r>
            <a:endParaRPr lang="en-GB">
              <a:ea typeface="Calibri"/>
              <a:cs typeface="Calibri"/>
            </a:endParaRPr>
          </a:p>
          <a:p>
            <a:pPr marL="0" indent="0">
              <a:buNone/>
            </a:pPr>
            <a:endParaRPr lang="en-GB"/>
          </a:p>
          <a:p>
            <a:r>
              <a:rPr lang="en-GB"/>
              <a:t>Supporting individuals who may need a period of recouperation or rehabilitation with an emphasis on a re-</a:t>
            </a:r>
            <a:r>
              <a:rPr lang="en-GB" err="1"/>
              <a:t>abling</a:t>
            </a:r>
            <a:r>
              <a:rPr lang="en-GB"/>
              <a:t> approach.</a:t>
            </a:r>
            <a:endParaRPr lang="en-GB">
              <a:ea typeface="Calibri"/>
              <a:cs typeface="Calibri"/>
            </a:endParaRPr>
          </a:p>
          <a:p>
            <a:pPr marL="0" indent="0">
              <a:buNone/>
            </a:pPr>
            <a:endParaRPr lang="en-GB"/>
          </a:p>
          <a:p>
            <a:r>
              <a:rPr lang="en-GB"/>
              <a:t>The main outcome is to support the individual to return to their usual place of residence where possible.</a:t>
            </a:r>
            <a:endParaRPr lang="en-GB">
              <a:ea typeface="Calibri"/>
              <a:cs typeface="Calibri"/>
            </a:endParaRPr>
          </a:p>
          <a:p>
            <a:pPr marL="0" indent="0">
              <a:buNone/>
            </a:pPr>
            <a:endParaRPr lang="en-GB"/>
          </a:p>
          <a:p>
            <a:r>
              <a:rPr lang="en-GB"/>
              <a:t>Referrals are sent out by care navigation and must be respond to within 2 hours of receipt and be able to admit the individual into a bed within 24 hours.</a:t>
            </a:r>
            <a:endParaRPr lang="en-GB">
              <a:ea typeface="Calibri"/>
              <a:cs typeface="Calibri"/>
            </a:endParaRPr>
          </a:p>
          <a:p>
            <a:endParaRPr lang="en-GB"/>
          </a:p>
          <a:p>
            <a:r>
              <a:rPr lang="en-GB"/>
              <a:t>Further details of the current offer are listed within Section 4 of the Service Specification.</a:t>
            </a:r>
            <a:endParaRPr lang="en-GB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74735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2A374-17D1-06E8-E7FD-7CB6F738A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Proposed New Approach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CC6F1-E071-694A-030B-3C9B8A67A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GB" sz="2200" b="1" dirty="0">
                <a:ea typeface="Calibri"/>
                <a:cs typeface="Calibri"/>
              </a:rPr>
              <a:t>Open Framework – </a:t>
            </a:r>
            <a:r>
              <a:rPr lang="en-GB" sz="2200" dirty="0">
                <a:ea typeface="Calibri"/>
                <a:cs typeface="Calibri"/>
              </a:rPr>
              <a:t>Providers will not be guaranteed work on this list and the authority will spot purchase placements at the agreed rate. </a:t>
            </a:r>
            <a:endParaRPr lang="en-GB" sz="2200" dirty="0"/>
          </a:p>
          <a:p>
            <a:endParaRPr lang="en-GB" sz="2200" b="1" dirty="0"/>
          </a:p>
          <a:p>
            <a:r>
              <a:rPr lang="en-GB" sz="2200" b="1" dirty="0"/>
              <a:t>Re-</a:t>
            </a:r>
            <a:r>
              <a:rPr lang="en-GB" sz="2200" b="1" dirty="0" err="1"/>
              <a:t>abling</a:t>
            </a:r>
            <a:r>
              <a:rPr lang="en-GB" sz="2200" b="1" dirty="0"/>
              <a:t> Approach </a:t>
            </a:r>
            <a:r>
              <a:rPr lang="en-GB" sz="2200" dirty="0"/>
              <a:t>- Continuing to promote and enhancing a re-</a:t>
            </a:r>
            <a:r>
              <a:rPr lang="en-GB" sz="2200" dirty="0" err="1"/>
              <a:t>abling</a:t>
            </a:r>
            <a:r>
              <a:rPr lang="en-GB" sz="2200" dirty="0"/>
              <a:t> approach in all short- term placements.</a:t>
            </a:r>
            <a:endParaRPr lang="en-GB" sz="2200" dirty="0">
              <a:ea typeface="Calibri"/>
              <a:cs typeface="Calibri"/>
            </a:endParaRPr>
          </a:p>
          <a:p>
            <a:endParaRPr lang="en-GB" sz="2200" dirty="0"/>
          </a:p>
          <a:p>
            <a:r>
              <a:rPr lang="en-GB" sz="2200" b="1" dirty="0"/>
              <a:t>No contracting off PPL</a:t>
            </a:r>
            <a:r>
              <a:rPr lang="en-GB" sz="2200" dirty="0"/>
              <a:t> – The authority will not be contracting with providers who are not on the External PPL for short term placements. </a:t>
            </a:r>
            <a:endParaRPr lang="en-GB" sz="2200" b="1" dirty="0"/>
          </a:p>
          <a:p>
            <a:endParaRPr lang="en-GB" sz="2200" dirty="0"/>
          </a:p>
          <a:p>
            <a:r>
              <a:rPr lang="en-GB" sz="2200" b="1" dirty="0"/>
              <a:t>KPI’s</a:t>
            </a:r>
            <a:r>
              <a:rPr lang="en-GB" sz="2200" dirty="0"/>
              <a:t> – KPI’s will be aligned across both our in house Short- Term Bed Service and also the External PPL. Details on KPI’s will be set out in tender documentation.  </a:t>
            </a:r>
            <a:endParaRPr lang="en-GB" sz="22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GB" sz="2200" dirty="0"/>
              <a:t> </a:t>
            </a:r>
            <a:endParaRPr lang="en-GB" sz="2200" dirty="0">
              <a:ea typeface="Calibri"/>
              <a:cs typeface="Calibri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0934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4558F-F42C-1557-9F25-39CC8201D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515920"/>
            <a:ext cx="11342255" cy="636605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Questionnaire</a:t>
            </a:r>
            <a:r>
              <a:rPr lang="en-GB" dirty="0"/>
              <a:t> – Feedback for far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7229A7-EF37-5486-1365-D0BEB1D56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8891" y="1311564"/>
            <a:ext cx="10515600" cy="45997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ea typeface="Calibri"/>
                <a:cs typeface="Calibri"/>
              </a:rPr>
              <a:t>58 respondents so far - </a:t>
            </a:r>
            <a:r>
              <a:rPr lang="en-GB" sz="2400" dirty="0"/>
              <a:t>11</a:t>
            </a:r>
            <a:r>
              <a:rPr lang="en-GB" sz="2400" baseline="30000" dirty="0"/>
              <a:t>th</a:t>
            </a:r>
            <a:r>
              <a:rPr lang="en-GB" sz="2400" dirty="0"/>
              <a:t> July deadline </a:t>
            </a:r>
            <a:endParaRPr lang="en-GB" sz="2400" dirty="0">
              <a:ea typeface="Calibri"/>
              <a:cs typeface="Calibri"/>
            </a:endParaRPr>
          </a:p>
          <a:p>
            <a:r>
              <a:rPr lang="en-GB" sz="2400" dirty="0">
                <a:ea typeface="Calibri"/>
                <a:cs typeface="Calibri"/>
              </a:rPr>
              <a:t>Coverage:</a:t>
            </a:r>
          </a:p>
          <a:p>
            <a:pPr lvl="1"/>
            <a:r>
              <a:rPr lang="en-GB" sz="1600" dirty="0">
                <a:ea typeface="Calibri"/>
                <a:cs typeface="Calibri"/>
              </a:rPr>
              <a:t>Good coverage across the county – Highest Preston, lowest in Pendle Ribble valley and Rossendale</a:t>
            </a:r>
          </a:p>
          <a:p>
            <a:r>
              <a:rPr lang="en-GB" sz="2400" dirty="0">
                <a:ea typeface="Calibri"/>
                <a:cs typeface="Calibri"/>
              </a:rPr>
              <a:t>Is the Specification deliverable</a:t>
            </a:r>
          </a:p>
          <a:p>
            <a:pPr lvl="1"/>
            <a:r>
              <a:rPr lang="en-GB" sz="1600" dirty="0">
                <a:ea typeface="Calibri"/>
                <a:cs typeface="Calibri"/>
              </a:rPr>
              <a:t>67% agree or strongly agree, 26% are neutral and only 7% disagree or strongly disagree </a:t>
            </a:r>
          </a:p>
          <a:p>
            <a:r>
              <a:rPr lang="en-GB" sz="2400" dirty="0">
                <a:ea typeface="Calibri"/>
                <a:cs typeface="Calibri"/>
              </a:rPr>
              <a:t>Dose it enable a </a:t>
            </a:r>
            <a:r>
              <a:rPr lang="en-GB" sz="2400" dirty="0" err="1">
                <a:ea typeface="Calibri"/>
                <a:cs typeface="Calibri"/>
              </a:rPr>
              <a:t>reabling</a:t>
            </a:r>
            <a:r>
              <a:rPr lang="en-GB" sz="2400" dirty="0">
                <a:ea typeface="Calibri"/>
                <a:cs typeface="Calibri"/>
              </a:rPr>
              <a:t> approach </a:t>
            </a:r>
          </a:p>
          <a:p>
            <a:pPr lvl="1"/>
            <a:r>
              <a:rPr lang="en-GB" sz="1600" dirty="0">
                <a:ea typeface="Calibri"/>
                <a:cs typeface="Calibri"/>
              </a:rPr>
              <a:t>67% agree or strongly agree, 30% are neutral and only 3% disagree or strongly disagree </a:t>
            </a:r>
          </a:p>
          <a:p>
            <a:r>
              <a:rPr lang="en-GB" sz="2400" dirty="0">
                <a:ea typeface="Calibri"/>
                <a:cs typeface="Calibri"/>
              </a:rPr>
              <a:t>Do the fees reflect the service being delivered </a:t>
            </a:r>
          </a:p>
          <a:p>
            <a:pPr lvl="1"/>
            <a:r>
              <a:rPr lang="en-GB" sz="1600" dirty="0">
                <a:ea typeface="Calibri"/>
                <a:cs typeface="Calibri"/>
              </a:rPr>
              <a:t>Just over 40% agree or strongly agree, 30% disagree or strongly disagree and the remaining 30% are neutral.</a:t>
            </a:r>
          </a:p>
          <a:p>
            <a:pPr marL="0" indent="0">
              <a:buNone/>
            </a:pPr>
            <a:r>
              <a:rPr lang="en-GB" dirty="0">
                <a:ea typeface="Calibri"/>
                <a:cs typeface="Calibri"/>
              </a:rPr>
              <a:t> Comments have included:</a:t>
            </a:r>
          </a:p>
          <a:p>
            <a:pPr lvl="1"/>
            <a:r>
              <a:rPr lang="en-GB" sz="1600" dirty="0">
                <a:ea typeface="Calibri"/>
                <a:cs typeface="Calibri"/>
              </a:rPr>
              <a:t>fees not covering the cost of beds, care needed and not reflective of the raising operational costs</a:t>
            </a:r>
          </a:p>
          <a:p>
            <a:pPr lvl="1"/>
            <a:r>
              <a:rPr lang="en-GB" sz="1600" dirty="0">
                <a:ea typeface="Calibri"/>
                <a:cs typeface="Calibri"/>
              </a:rPr>
              <a:t>Lack of feedback regarding placements, OT provision</a:t>
            </a:r>
          </a:p>
          <a:p>
            <a:pPr lvl="1"/>
            <a:r>
              <a:rPr lang="en-GB" sz="1600" dirty="0">
                <a:ea typeface="Calibri"/>
                <a:cs typeface="Calibri"/>
              </a:rPr>
              <a:t>Right care and support to meet the persons needs</a:t>
            </a:r>
          </a:p>
          <a:p>
            <a:endParaRPr lang="en-GB" dirty="0">
              <a:ea typeface="Calibri"/>
              <a:cs typeface="Calibri"/>
            </a:endParaRPr>
          </a:p>
          <a:p>
            <a:endParaRPr lang="en-GB" dirty="0">
              <a:ea typeface="Calibri"/>
              <a:cs typeface="Calibri"/>
            </a:endParaRPr>
          </a:p>
          <a:p>
            <a:endParaRPr lang="en-GB" dirty="0">
              <a:ea typeface="Calibri"/>
              <a:cs typeface="Calibri"/>
            </a:endParaRPr>
          </a:p>
          <a:p>
            <a:endParaRPr lang="en-GB" dirty="0">
              <a:ea typeface="Calibri"/>
              <a:cs typeface="Calibri"/>
            </a:endParaRPr>
          </a:p>
          <a:p>
            <a:endParaRPr lang="en-GB" dirty="0">
              <a:ea typeface="Calibri"/>
              <a:cs typeface="Calibri"/>
            </a:endParaRPr>
          </a:p>
          <a:p>
            <a:endParaRPr lang="en-GB" dirty="0">
              <a:ea typeface="Calibri"/>
              <a:cs typeface="Calibri"/>
            </a:endParaRPr>
          </a:p>
          <a:p>
            <a:endParaRPr lang="en-GB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1738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3B3EC-713D-13E0-E3BC-683805E1E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Questionnaire</a:t>
            </a:r>
            <a:r>
              <a:rPr lang="en-GB" dirty="0"/>
              <a:t> – Feedback for far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E903A3-FA5C-73E5-B454-949DFC4661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6837"/>
            <a:ext cx="10515600" cy="4729434"/>
          </a:xfrm>
        </p:spPr>
        <p:txBody>
          <a:bodyPr>
            <a:normAutofit lnSpcReduction="10000"/>
          </a:bodyPr>
          <a:lstStyle/>
          <a:p>
            <a:r>
              <a:rPr lang="en-GB" dirty="0"/>
              <a:t>Positive feedback regarding the proposed timeframe for the contract</a:t>
            </a:r>
          </a:p>
          <a:p>
            <a:r>
              <a:rPr lang="en-GB" dirty="0"/>
              <a:t>95% of the respondents expressed an interest in being on the External Preferred Provider List in the future.</a:t>
            </a:r>
          </a:p>
          <a:p>
            <a:pPr lvl="1"/>
            <a:r>
              <a:rPr lang="en-GB" dirty="0"/>
              <a:t>The 5% that did not want to was due to fee level too low, and not a short-term provider.</a:t>
            </a:r>
          </a:p>
          <a:p>
            <a:endParaRPr lang="en-GB" dirty="0"/>
          </a:p>
          <a:p>
            <a:r>
              <a:rPr lang="en-GB" dirty="0"/>
              <a:t>General Comments - themes</a:t>
            </a:r>
          </a:p>
          <a:p>
            <a:pPr lvl="1"/>
            <a:r>
              <a:rPr lang="en-GB" dirty="0"/>
              <a:t>Payment of fees</a:t>
            </a:r>
          </a:p>
          <a:p>
            <a:pPr lvl="1"/>
            <a:r>
              <a:rPr lang="en-GB" dirty="0"/>
              <a:t>Supportive of the Short-Term Bed offer</a:t>
            </a:r>
          </a:p>
          <a:p>
            <a:pPr lvl="1"/>
            <a:r>
              <a:rPr lang="en-GB" dirty="0"/>
              <a:t>Referral Information </a:t>
            </a:r>
          </a:p>
          <a:p>
            <a:pPr lvl="1"/>
            <a:r>
              <a:rPr lang="en-GB" dirty="0"/>
              <a:t>Processes and expectations – timescales</a:t>
            </a:r>
          </a:p>
          <a:p>
            <a:pPr lvl="1"/>
            <a:r>
              <a:rPr lang="en-GB" dirty="0"/>
              <a:t>Data projection - DPIA 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4257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3DE7C-3CFD-41C2-D0E6-E254813954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sz="4400"/>
          </a:p>
          <a:p>
            <a:pPr marL="0" indent="0">
              <a:buNone/>
            </a:pPr>
            <a:endParaRPr lang="en-GB" sz="4400"/>
          </a:p>
          <a:p>
            <a:pPr marL="0" indent="0" algn="ctr">
              <a:buNone/>
            </a:pPr>
            <a:r>
              <a:rPr lang="en-GB" sz="6000" b="1"/>
              <a:t>Q &amp; A</a:t>
            </a:r>
          </a:p>
        </p:txBody>
      </p:sp>
    </p:spTree>
    <p:extLst>
      <p:ext uri="{BB962C8B-B14F-4D97-AF65-F5344CB8AC3E}">
        <p14:creationId xmlns:p14="http://schemas.microsoft.com/office/powerpoint/2010/main" val="2963660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CC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2C5A77"/>
      </a:accent1>
      <a:accent2>
        <a:srgbClr val="C7E4DB"/>
      </a:accent2>
      <a:accent3>
        <a:srgbClr val="578793"/>
      </a:accent3>
      <a:accent4>
        <a:srgbClr val="7A8C8E"/>
      </a:accent4>
      <a:accent5>
        <a:srgbClr val="84ACB6"/>
      </a:accent5>
      <a:accent6>
        <a:srgbClr val="BFBFBF"/>
      </a:accent6>
      <a:hlink>
        <a:srgbClr val="3A5A62"/>
      </a:hlink>
      <a:folHlink>
        <a:srgbClr val="266F8B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78979AD20956F48AE8470862E4E1D44" ma:contentTypeVersion="4" ma:contentTypeDescription="Create a new document." ma:contentTypeScope="" ma:versionID="3faff4234a7161852cde3cf520c86f26">
  <xsd:schema xmlns:xsd="http://www.w3.org/2001/XMLSchema" xmlns:xs="http://www.w3.org/2001/XMLSchema" xmlns:p="http://schemas.microsoft.com/office/2006/metadata/properties" xmlns:ns2="ea8c6f39-5570-47e5-8c31-fe4b7c9550bc" targetNamespace="http://schemas.microsoft.com/office/2006/metadata/properties" ma:root="true" ma:fieldsID="759ddd48e6dde3700f7b505cde7533af" ns2:_="">
    <xsd:import namespace="ea8c6f39-5570-47e5-8c31-fe4b7c9550b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8c6f39-5570-47e5-8c31-fe4b7c9550b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DE0DC63-1890-446C-941A-4B65472DBA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3C6CFCC-5A28-4E84-9014-AC37505B5A68}">
  <ds:schemaRefs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terms/"/>
    <ds:schemaRef ds:uri="ea8c6f39-5570-47e5-8c31-fe4b7c9550bc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76D4FEE-FD7D-4ED7-BDD2-52DE8F43BE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a8c6f39-5570-47e5-8c31-fe4b7c9550b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9f683e26-d8b9-4609-9ec4-e1a36e4bb4d2}" enabled="0" method="" siteId="{9f683e26-d8b9-4609-9ec4-e1a36e4bb4d2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636</Words>
  <Application>Microsoft Office PowerPoint</Application>
  <PresentationFormat>Widescreen</PresentationFormat>
  <Paragraphs>67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Short Term Beds External Preferred Provider List – Procurement  </vt:lpstr>
      <vt:lpstr>Introduction and Background </vt:lpstr>
      <vt:lpstr>Current Offer and Service Specification Overview </vt:lpstr>
      <vt:lpstr>Proposed New Approach </vt:lpstr>
      <vt:lpstr>Questionnaire – Feedback for far</vt:lpstr>
      <vt:lpstr>Questionnaire – Feedback for far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Eliana Miriam Hardman</dc:creator>
  <cp:lastModifiedBy>Cox, Andrea</cp:lastModifiedBy>
  <cp:revision>4</cp:revision>
  <dcterms:created xsi:type="dcterms:W3CDTF">2023-11-13T12:48:15Z</dcterms:created>
  <dcterms:modified xsi:type="dcterms:W3CDTF">2025-07-02T15:36:58Z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0x010100178979AD20956F48AE8470862E4E1D44</vt:lpwstr>
  </property>
</Properties>
</file>