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0" r:id="rId4"/>
    <p:sldId id="262" r:id="rId5"/>
    <p:sldId id="266" r:id="rId6"/>
    <p:sldId id="267"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D9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53072" autoAdjust="0"/>
  </p:normalViewPr>
  <p:slideViewPr>
    <p:cSldViewPr snapToGrid="0">
      <p:cViewPr varScale="1">
        <p:scale>
          <a:sx n="43" d="100"/>
          <a:sy n="43" d="100"/>
        </p:scale>
        <p:origin x="2098"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7E290-1001-46EC-8413-DBFAF1F439BE}" type="datetimeFigureOut">
              <a:rPr lang="en-GB" smtClean="0"/>
              <a:t>21/10/2024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278212-19FC-42E0-8115-846D9635D0B6}" type="slidenum">
              <a:rPr lang="en-GB" smtClean="0"/>
              <a:t>‹#›</a:t>
            </a:fld>
            <a:endParaRPr lang="en-GB"/>
          </a:p>
        </p:txBody>
      </p:sp>
    </p:spTree>
    <p:extLst>
      <p:ext uri="{BB962C8B-B14F-4D97-AF65-F5344CB8AC3E}">
        <p14:creationId xmlns:p14="http://schemas.microsoft.com/office/powerpoint/2010/main" val="2841520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1</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Introduce Road Safety Week 2024</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that Road Safety Week is the UK’s biggest road safety event and it happens every year.</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that Road Safety Week 2024 is taking place this week (17-23 November) and that you will talking about Road Safety Heroes.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b="0" i="0" dirty="0">
                <a:solidFill>
                  <a:srgbClr val="282828"/>
                </a:solidFill>
                <a:effectLst/>
                <a:latin typeface="ff-tisa-sans-web-pro"/>
              </a:rPr>
              <a:t>Explain that everyone who helps make journeys safer and healthier or helps care for someone after a crash is a road safety hero.</a:t>
            </a:r>
          </a:p>
          <a:p>
            <a:pPr>
              <a:lnSpc>
                <a:spcPct val="107000"/>
              </a:lnSpc>
              <a:spcAft>
                <a:spcPts val="800"/>
              </a:spcAft>
            </a:pPr>
            <a:endParaRPr lang="en-US" sz="2800" b="0" i="0" dirty="0">
              <a:solidFill>
                <a:srgbClr val="282828"/>
              </a:solidFill>
              <a:effectLst/>
              <a:latin typeface="ff-tisa-sans-web-pro"/>
            </a:endParaRPr>
          </a:p>
          <a:p>
            <a:pPr>
              <a:lnSpc>
                <a:spcPct val="107000"/>
              </a:lnSpc>
              <a:spcAft>
                <a:spcPts val="800"/>
              </a:spcAft>
            </a:pPr>
            <a:r>
              <a:rPr lang="en-GB"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 note about sensitivity</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Discussions about road safety should be approached with care. If you are aware that a pupil has been affected by a road crash, either directly or indirectly, please talk to them and their parent or carer before involving them in any Road Safety Week activities. Please take individual needs into consideration when planning your activities and carry out risk assessments where required. The road safety animation explains that sometimes people get badly hurt in crashes and sometimes people die. Please watch the film before presenting it in assembly.</a:t>
            </a:r>
          </a:p>
          <a:p>
            <a:pPr>
              <a:lnSpc>
                <a:spcPct val="107000"/>
              </a:lnSpc>
              <a:spcAft>
                <a:spcPts val="800"/>
              </a:spcAft>
            </a:pPr>
            <a:endParaRPr lang="en-US" sz="2800" b="0" i="0" dirty="0">
              <a:solidFill>
                <a:srgbClr val="282828"/>
              </a:solidFill>
              <a:effectLst/>
              <a:latin typeface="ff-tisa-sans-web-pro"/>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Move to next slide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3278212-19FC-42E0-8115-846D9635D0B6}" type="slidenum">
              <a:rPr lang="en-GB" smtClean="0"/>
              <a:t>1</a:t>
            </a:fld>
            <a:endParaRPr lang="en-GB"/>
          </a:p>
        </p:txBody>
      </p:sp>
    </p:spTree>
    <p:extLst>
      <p:ext uri="{BB962C8B-B14F-4D97-AF65-F5344CB8AC3E}">
        <p14:creationId xmlns:p14="http://schemas.microsoft.com/office/powerpoint/2010/main" val="634530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2</a:t>
            </a:r>
          </a:p>
          <a:p>
            <a:pPr>
              <a:lnSpc>
                <a:spcPct val="107000"/>
              </a:lnSpc>
              <a:spcAft>
                <a:spcPts val="800"/>
              </a:spcAft>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What is a hero?</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Ask the children for examples of what it means to be a hero.</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Suggestions could include: </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Helping someone in trouble</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Working really hard to overcome difficulty</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Doing something really well</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Being really brave</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Having superhuman powers</a:t>
            </a:r>
          </a:p>
          <a:p>
            <a:pPr marL="342900" lvl="0" indent="-342900">
              <a:lnSpc>
                <a:spcPct val="107000"/>
              </a:lnSpc>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Ask children to give examples of famous people who they think are heroes, or examples of when they have been a hero, or when they have been helped by someone who is a hero. Give an example of someone who you think is a hero.</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that these are really good examples of being a hero. </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Say that today you are going to talk about road safety heroes.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b="0" i="0" u="none" strike="noStrike" baseline="0" dirty="0">
                <a:solidFill>
                  <a:srgbClr val="000000"/>
                </a:solidFill>
                <a:latin typeface="Cafeteria-Regular"/>
              </a:rPr>
              <a:t>Explain that </a:t>
            </a:r>
            <a:r>
              <a:rPr lang="en-GB" sz="1800" dirty="0">
                <a:effectLst/>
                <a:latin typeface="Calibri" panose="020F0502020204030204" pitchFamily="34" charset="0"/>
                <a:ea typeface="Calibri" panose="020F0502020204030204" pitchFamily="34" charset="0"/>
                <a:cs typeface="Calibri" panose="020F0502020204030204" pitchFamily="34" charset="0"/>
              </a:rPr>
              <a:t>everyone who helps make journeys safer and healthier or helps care for someone after a crash is a road safety hero.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Move to next slide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3278212-19FC-42E0-8115-846D9635D0B6}" type="slidenum">
              <a:rPr lang="en-GB" smtClean="0"/>
              <a:t>2</a:t>
            </a:fld>
            <a:endParaRPr lang="en-GB"/>
          </a:p>
        </p:txBody>
      </p:sp>
    </p:spTree>
    <p:extLst>
      <p:ext uri="{BB962C8B-B14F-4D97-AF65-F5344CB8AC3E}">
        <p14:creationId xmlns:p14="http://schemas.microsoft.com/office/powerpoint/2010/main" val="602734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3</a:t>
            </a:r>
          </a:p>
          <a:p>
            <a:pPr>
              <a:lnSpc>
                <a:spcPct val="107000"/>
              </a:lnSpc>
              <a:spcAft>
                <a:spcPts val="800"/>
              </a:spcAft>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Talk about Road Safety Heroes. </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0" i="0" u="none" strike="noStrike" baseline="0" dirty="0">
                <a:solidFill>
                  <a:srgbClr val="000000"/>
                </a:solidFill>
                <a:latin typeface="Cafeteria-Regular"/>
              </a:rPr>
              <a:t>Remind children that </a:t>
            </a:r>
            <a:r>
              <a:rPr lang="en-GB" sz="1800" dirty="0">
                <a:effectLst/>
                <a:latin typeface="Calibri" panose="020F0502020204030204" pitchFamily="34" charset="0"/>
                <a:ea typeface="Calibri" panose="020F0502020204030204" pitchFamily="34" charset="0"/>
                <a:cs typeface="Calibri" panose="020F0502020204030204" pitchFamily="34" charset="0"/>
              </a:rPr>
              <a:t>everyone who helps make journeys safer and healthier or helps care for someone after a crash is a road safety hero.</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Ask children if they know any road safety heroes. Examples could be doctors, nurses, paramedics, fire officers, police officers, road designers, engineers, driving instructors, etc.</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Here are some examples of road safety heroes: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School crossing patrols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Roads policing officers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Road designers and highway engineers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Fire and rescue services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Ambulance services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Medical staff in hospitals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Other health professionals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Police family liaison officers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Support services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Road safety charities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Road crash victims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Parents and carers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Employers</a:t>
            </a: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rPr>
              <a:t>Everyone who uses roads safely to protect themselves and others.</a:t>
            </a:r>
          </a:p>
          <a:p>
            <a:pPr marL="342900" lvl="0" indent="-342900">
              <a:lnSpc>
                <a:spcPct val="107000"/>
              </a:lnSpc>
              <a:spcAft>
                <a:spcPts val="800"/>
              </a:spcAft>
              <a:buFont typeface="Symbol" panose="05050102010706020507" pitchFamily="18" charset="2"/>
              <a:buChar char=""/>
            </a:pPr>
            <a:endParaRPr lang="en-GB" sz="1800" dirty="0">
              <a:effectLst/>
              <a:latin typeface="Calibri" panose="020F0502020204030204" pitchFamily="34" charset="0"/>
              <a:ea typeface="Calibri" panose="020F0502020204030204" pitchFamily="34"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You can use the factsheet for educators in your Road Safety Week action pack for more detail about each road safety hero.</a:t>
            </a:r>
            <a:endParaRPr lang="en-GB" sz="1800" b="0" i="0" u="none" strike="noStrike" baseline="0" dirty="0">
              <a:solidFill>
                <a:srgbClr val="000000"/>
              </a:solidFill>
              <a:effectLst/>
              <a:latin typeface="Calibri" panose="020F0502020204030204" pitchFamily="34" charset="0"/>
            </a:endParaRPr>
          </a:p>
          <a:p>
            <a:pPr>
              <a:lnSpc>
                <a:spcPct val="107000"/>
              </a:lnSpc>
              <a:spcAft>
                <a:spcPts val="800"/>
              </a:spcAft>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Why do we need Road Safety Heroes?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US" sz="1800" b="0" i="0" u="none" strike="noStrike" baseline="0" dirty="0">
                <a:latin typeface="Cafeteria-Regular"/>
              </a:rPr>
              <a:t>Most of the time, people move about without being hurt by traffic. But sometimes traffic hurts people. This is called a road crash. Sometimes traffic is so fast it’s difficult to see it coming… and difficult to get out of its way.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US" sz="1800" b="0" i="0" u="none" strike="noStrike" baseline="0" dirty="0">
                <a:latin typeface="Cafeteria-Regular"/>
              </a:rPr>
              <a:t>When a vehicle crashes into people, whether they are walking or cycling, it can hit them very hard, or run them over and squash them. This is because traffic is fast and heavy and made of metal.</a:t>
            </a:r>
          </a:p>
          <a:p>
            <a:pPr algn="l"/>
            <a:endParaRPr lang="en-US" sz="1800" b="0" i="0" u="none" strike="noStrike" baseline="0" dirty="0">
              <a:solidFill>
                <a:srgbClr val="000000"/>
              </a:solidFill>
              <a:latin typeface="DIN-Regular"/>
            </a:endParaRPr>
          </a:p>
          <a:p>
            <a:pPr algn="l"/>
            <a:r>
              <a:rPr lang="en-GB" sz="1800" b="0" i="0" u="none" strike="noStrike" baseline="0" dirty="0">
                <a:latin typeface="Cafeteria-Regular"/>
              </a:rPr>
              <a:t>Sometimes their legs or </a:t>
            </a:r>
            <a:r>
              <a:rPr lang="en-US" sz="1800" b="0" i="0" u="none" strike="noStrike" baseline="0" dirty="0">
                <a:latin typeface="Cafeteria-Regular"/>
              </a:rPr>
              <a:t>arms are hurt and don’t </a:t>
            </a:r>
            <a:r>
              <a:rPr lang="en-GB" sz="1800" b="0" i="0" u="none" strike="noStrike" baseline="0" dirty="0">
                <a:latin typeface="Cafeteria-Regular"/>
              </a:rPr>
              <a:t>work anymore. Sometimes people die. </a:t>
            </a:r>
            <a:r>
              <a:rPr lang="en-US" sz="1800" b="0" i="0" u="none" strike="noStrike" baseline="0" dirty="0">
                <a:latin typeface="Cafeteria-Regular"/>
              </a:rPr>
              <a:t>This can sometimes happen if their brain or heart has been badly hurt.</a:t>
            </a:r>
          </a:p>
          <a:p>
            <a:pPr algn="l"/>
            <a:endParaRPr lang="en-US" sz="1800" b="0" i="0" u="none" strike="noStrike" baseline="0" dirty="0">
              <a:solidFill>
                <a:srgbClr val="000000"/>
              </a:solidFill>
              <a:latin typeface="Cafeteria-Regular"/>
            </a:endParaRPr>
          </a:p>
          <a:p>
            <a:pPr algn="l"/>
            <a:r>
              <a:rPr lang="en-US" sz="1800" b="0" i="0" u="none" strike="noStrike" baseline="0" dirty="0">
                <a:latin typeface="Cafeteria-Regular"/>
              </a:rPr>
              <a:t>If a car hits another car, it can hurt the </a:t>
            </a:r>
            <a:r>
              <a:rPr lang="en-GB" sz="1800" b="0" i="0" u="none" strike="noStrike" baseline="0" dirty="0">
                <a:latin typeface="Cafeteria-Regular"/>
              </a:rPr>
              <a:t>people inside the cars.</a:t>
            </a:r>
          </a:p>
          <a:p>
            <a:pPr algn="l"/>
            <a:endParaRPr lang="en-GB" sz="1800" b="0" i="0" u="none" strike="noStrike" baseline="0" dirty="0">
              <a:latin typeface="Cafeteria-Regular"/>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Say that this isn’t a very nice fact to hear but that every day a lot of people are killed and badly inured in road crashes, including children.</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Share some of the following statistics if appropriate:</a:t>
            </a:r>
          </a:p>
          <a:p>
            <a:pPr marL="0" lvl="0" indent="0">
              <a:lnSpc>
                <a:spcPct val="107000"/>
              </a:lnSpc>
              <a:spcAft>
                <a:spcPts val="800"/>
              </a:spcAft>
              <a:buFont typeface="Arial" panose="020B0604020202020204" pitchFamily="34" charset="0"/>
              <a:buNone/>
              <a:tabLst>
                <a:tab pos="457200" algn="l"/>
              </a:tabLs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More than 1.3 million people die on roads every year</a:t>
            </a:r>
          </a:p>
          <a:p>
            <a:pPr marL="342900" lvl="0" indent="-342900">
              <a:lnSpc>
                <a:spcPct val="107000"/>
              </a:lnSpc>
              <a:buFont typeface="Calibri" panose="020F050202020403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Road crashes are the leading cause of death for children and young people worldwide</a:t>
            </a:r>
          </a:p>
          <a:p>
            <a:pPr marL="342900" lvl="0" indent="-342900">
              <a:lnSpc>
                <a:spcPct val="107000"/>
              </a:lnSpc>
              <a:buFont typeface="Calibri" panose="020F050202020403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More than six children are killed or seriously injured on roads every day in the UK</a:t>
            </a:r>
          </a:p>
          <a:p>
            <a:pPr marL="342900" lvl="0" indent="-342900">
              <a:lnSpc>
                <a:spcPct val="107000"/>
              </a:lnSpc>
              <a:buFont typeface="Calibri" panose="020F050202020403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Road crashes have a devastating effect on families and communities</a:t>
            </a:r>
          </a:p>
          <a:p>
            <a:pPr marL="342900" lvl="0" indent="-342900">
              <a:lnSpc>
                <a:spcPct val="107000"/>
              </a:lnSpc>
              <a:buFont typeface="Calibri" panose="020F050202020403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Pollution from traffic causes respiratory illnesses and other diseases</a:t>
            </a:r>
          </a:p>
          <a:p>
            <a:pPr marL="342900" lvl="0" indent="-342900">
              <a:lnSpc>
                <a:spcPct val="107000"/>
              </a:lnSpc>
              <a:buFont typeface="Calibri" panose="020F050202020403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Active travel such as walking and cycling is good for the nation’s health and good for the planet</a:t>
            </a:r>
          </a:p>
          <a:p>
            <a:pPr marL="342900" lvl="0" indent="-342900">
              <a:lnSpc>
                <a:spcPct val="107000"/>
              </a:lnSpc>
              <a:spcAft>
                <a:spcPts val="800"/>
              </a:spcAft>
              <a:buFont typeface="Calibri" panose="020F0502020204030204" pitchFamily="34" charset="0"/>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Good post-crash care is essential to save lives and prevent life-changing injuries.</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References:</a:t>
            </a:r>
          </a:p>
          <a:p>
            <a:r>
              <a:rPr lang="en-GB" sz="1800" b="0" i="0" u="none" strike="noStrike" baseline="0" dirty="0">
                <a:solidFill>
                  <a:srgbClr val="221E1F"/>
                </a:solidFill>
                <a:latin typeface="BFOME I+ Helvetica LT"/>
              </a:rPr>
              <a:t>World Health Organisation (2023) Global Status Report on Road Safety 2023. www.who.int/teams/social-determinants-of-health/safety-and-mobility/global-status-report-on-road-safety-2023</a:t>
            </a:r>
          </a:p>
          <a:p>
            <a:r>
              <a:rPr lang="en-GB" sz="1800" b="0" i="0" u="none" strike="noStrike" baseline="0" dirty="0">
                <a:solidFill>
                  <a:srgbClr val="221E1F"/>
                </a:solidFill>
                <a:latin typeface="BFOME I+ Helvetica LT"/>
              </a:rPr>
              <a:t>Department for Transport (2024) Reported Road Casualties in Great Britain: 2023 Annual Report and associated data sets. www.gov.uk/government/statistics/reported-road-casualties-great-britain-annual-report-2023 </a:t>
            </a:r>
          </a:p>
          <a:p>
            <a:endParaRPr lang="en-GB" sz="1800" b="0" i="0" u="none" strike="noStrike" baseline="0" dirty="0">
              <a:solidFill>
                <a:srgbClr val="221E1F"/>
              </a:solidFill>
              <a:latin typeface="BFOME I+ Helvetica LT"/>
            </a:endParaRPr>
          </a:p>
          <a:p>
            <a:endParaRPr lang="en-GB" sz="1800" b="1" i="0" u="none" strike="noStrike" baseline="0" dirty="0">
              <a:solidFill>
                <a:srgbClr val="000000"/>
              </a:solidFill>
              <a:latin typeface="Cafeteria-Regular"/>
            </a:endParaRPr>
          </a:p>
          <a:p>
            <a:pPr algn="l"/>
            <a:r>
              <a:rPr lang="en-GB" sz="1800" b="1" i="0" u="none" strike="noStrike" baseline="0" dirty="0">
                <a:solidFill>
                  <a:srgbClr val="000000"/>
                </a:solidFill>
                <a:latin typeface="Cafeteria-Regular"/>
              </a:rPr>
              <a:t>Move to next slide</a:t>
            </a:r>
            <a:endParaRPr lang="en-US" sz="1800" b="1" i="0" u="none" strike="noStrike" baseline="0" dirty="0">
              <a:solidFill>
                <a:srgbClr val="000000"/>
              </a:solidFill>
              <a:latin typeface="Cafeteria-Regular"/>
            </a:endParaRPr>
          </a:p>
          <a:p>
            <a:pPr algn="l"/>
            <a:endParaRPr lang="en-US" sz="1800" b="0" i="0" u="none" strike="noStrike" baseline="0" dirty="0">
              <a:solidFill>
                <a:srgbClr val="000000"/>
              </a:solidFill>
              <a:latin typeface="Cafeteria-Regular"/>
            </a:endParaRPr>
          </a:p>
          <a:p>
            <a:pPr algn="l"/>
            <a:endParaRPr lang="en-US" sz="1800" b="0" i="0" u="none" strike="noStrike" baseline="0" dirty="0">
              <a:solidFill>
                <a:srgbClr val="000000"/>
              </a:solidFill>
              <a:latin typeface="DIN-Regular"/>
            </a:endParaRPr>
          </a:p>
        </p:txBody>
      </p:sp>
      <p:sp>
        <p:nvSpPr>
          <p:cNvPr id="4" name="Slide Number Placeholder 3"/>
          <p:cNvSpPr>
            <a:spLocks noGrp="1"/>
          </p:cNvSpPr>
          <p:nvPr>
            <p:ph type="sldNum" sz="quarter" idx="5"/>
          </p:nvPr>
        </p:nvSpPr>
        <p:spPr/>
        <p:txBody>
          <a:bodyPr/>
          <a:lstStyle/>
          <a:p>
            <a:fld id="{D3278212-19FC-42E0-8115-846D9635D0B6}" type="slidenum">
              <a:rPr lang="en-GB" smtClean="0"/>
              <a:t>3</a:t>
            </a:fld>
            <a:endParaRPr lang="en-GB"/>
          </a:p>
        </p:txBody>
      </p:sp>
    </p:spTree>
    <p:extLst>
      <p:ext uri="{BB962C8B-B14F-4D97-AF65-F5344CB8AC3E}">
        <p14:creationId xmlns:p14="http://schemas.microsoft.com/office/powerpoint/2010/main" val="2212013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4</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that you are going to watch a short film about Road Safety Heroes.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Play the ‘Our road safety heroes’ film (2 minutes)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Our Road Safety Heroes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This short film is aimed at helping children explains how road safety heroes make journeys safer for everyone and help people after a crash. It also explains how we can all be road safety heroes by using roads safely to protect ourselves and others.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film is published on Brake’s YouTube channel at https://youtu.be/j_Z-f_QyAJw</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Use the embed code to add the film to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Powerpoint</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&lt;</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iframe</a:t>
            </a:r>
            <a:r>
              <a:rPr lang="en-GB" sz="1800" dirty="0">
                <a:effectLst/>
                <a:latin typeface="Calibri" panose="020F0502020204030204" pitchFamily="34" charset="0"/>
                <a:ea typeface="Calibri" panose="020F0502020204030204" pitchFamily="34" charset="0"/>
                <a:cs typeface="Times New Roman" panose="02020603050405020304" pitchFamily="18" charset="0"/>
              </a:rPr>
              <a:t> width="720" height="406"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src</a:t>
            </a:r>
            <a:r>
              <a:rPr lang="en-GB" sz="1800" dirty="0">
                <a:effectLst/>
                <a:latin typeface="Calibri" panose="020F0502020204030204" pitchFamily="34" charset="0"/>
                <a:ea typeface="Calibri" panose="020F0502020204030204" pitchFamily="34" charset="0"/>
                <a:cs typeface="Times New Roman" panose="02020603050405020304" pitchFamily="18" charset="0"/>
              </a:rPr>
              <a:t>="https://www.youtube.com/embed/j_Z-f_QyAJw" title="Our road safety heroes" frameborder="0" allow="accelerometer; autoplay; clipboard-write; encrypted-media; gyroscope; picture-in-picture; web-share"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referrerpolicy</a:t>
            </a:r>
            <a:r>
              <a:rPr lang="en-GB" sz="1800" dirty="0">
                <a:effectLst/>
                <a:latin typeface="Calibri" panose="020F0502020204030204" pitchFamily="34" charset="0"/>
                <a:ea typeface="Calibri" panose="020F0502020204030204" pitchFamily="34" charset="0"/>
                <a:cs typeface="Times New Roman" panose="02020603050405020304" pitchFamily="18" charset="0"/>
              </a:rPr>
              <a:t>="strict-origin-when-cross-origin"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allowfullscreen</a:t>
            </a:r>
            <a:r>
              <a:rPr lang="en-GB" sz="1800" dirty="0">
                <a:effectLst/>
                <a:latin typeface="Calibri" panose="020F0502020204030204" pitchFamily="34" charset="0"/>
                <a:ea typeface="Calibri" panose="020F0502020204030204" pitchFamily="34" charset="0"/>
                <a:cs typeface="Times New Roman" panose="02020603050405020304" pitchFamily="18" charset="0"/>
              </a:rPr>
              <a:t>&gt;&lt;/</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iframe</a:t>
            </a:r>
            <a:r>
              <a:rPr lang="en-GB" sz="1800" dirty="0">
                <a:effectLst/>
                <a:latin typeface="Calibri" panose="020F0502020204030204" pitchFamily="34" charset="0"/>
                <a:ea typeface="Calibri" panose="020F0502020204030204" pitchFamily="34" charset="0"/>
                <a:cs typeface="Times New Roman" panose="02020603050405020304" pitchFamily="18" charset="0"/>
              </a:rPr>
              <a:t>&gt;</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Move to next slide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3278212-19FC-42E0-8115-846D9635D0B6}" type="slidenum">
              <a:rPr lang="en-GB" smtClean="0"/>
              <a:t>4</a:t>
            </a:fld>
            <a:endParaRPr lang="en-GB"/>
          </a:p>
        </p:txBody>
      </p:sp>
    </p:spTree>
    <p:extLst>
      <p:ext uri="{BB962C8B-B14F-4D97-AF65-F5344CB8AC3E}">
        <p14:creationId xmlns:p14="http://schemas.microsoft.com/office/powerpoint/2010/main" val="1168553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i="0" u="none" strike="noStrike" baseline="0" dirty="0">
                <a:solidFill>
                  <a:srgbClr val="000000"/>
                </a:solidFill>
                <a:latin typeface="DIN-Regular"/>
              </a:rPr>
              <a:t>Slide 5</a:t>
            </a:r>
          </a:p>
          <a:p>
            <a:pPr algn="l"/>
            <a:endParaRPr lang="en-US" sz="1200" b="1" i="0" u="none" strike="noStrike" baseline="0" dirty="0">
              <a:solidFill>
                <a:srgbClr val="000000"/>
              </a:solidFill>
              <a:latin typeface="DIN-Regular"/>
            </a:endParaRPr>
          </a:p>
          <a:p>
            <a:pPr algn="l"/>
            <a:r>
              <a:rPr lang="en-US" sz="1200" b="1" i="0" u="none" strike="noStrike" baseline="0" dirty="0">
                <a:solidFill>
                  <a:srgbClr val="000000"/>
                </a:solidFill>
                <a:latin typeface="DIN-Regular"/>
              </a:rPr>
              <a:t>[Add a picture of your road safety hero on the slide]</a:t>
            </a:r>
          </a:p>
          <a:p>
            <a:pPr algn="l"/>
            <a:endParaRPr lang="en-US" sz="1200" b="1" i="0" u="none" strike="noStrike" baseline="0" dirty="0">
              <a:solidFill>
                <a:srgbClr val="000000"/>
              </a:solidFill>
              <a:latin typeface="DIN-Regular"/>
            </a:endParaRPr>
          </a:p>
          <a:p>
            <a:pPr algn="l"/>
            <a:r>
              <a:rPr lang="en-US" sz="1200" b="1" i="0" u="none" strike="noStrike" baseline="0" dirty="0">
                <a:solidFill>
                  <a:srgbClr val="000000"/>
                </a:solidFill>
                <a:latin typeface="DIN-Regular"/>
              </a:rPr>
              <a:t>Who are our road safety heroes?</a:t>
            </a:r>
          </a:p>
          <a:p>
            <a:pPr algn="l"/>
            <a:endParaRPr lang="en-US" sz="1200" b="0" i="0" u="none" strike="noStrike" baseline="0" dirty="0">
              <a:solidFill>
                <a:srgbClr val="000000"/>
              </a:solidFill>
              <a:latin typeface="DIN-Regular"/>
            </a:endParaRPr>
          </a:p>
          <a:p>
            <a:pPr algn="l"/>
            <a:r>
              <a:rPr lang="en-US" sz="1200" b="0" i="0" u="none" strike="noStrike" baseline="0" dirty="0">
                <a:solidFill>
                  <a:srgbClr val="000000"/>
                </a:solidFill>
                <a:latin typeface="DIN-Regular"/>
              </a:rPr>
              <a:t>If you have completed the Art lesson in the lesson plans in your Road Safety Week action pack, prepare a few children to display the poster they have made and say who their road safety hero is, and why.</a:t>
            </a:r>
          </a:p>
          <a:p>
            <a:pPr algn="l"/>
            <a:endParaRPr lang="en-US" sz="1200" b="0" i="0" u="none" strike="noStrike" baseline="0" dirty="0">
              <a:solidFill>
                <a:srgbClr val="000000"/>
              </a:solidFill>
              <a:latin typeface="DIN-Regular"/>
            </a:endParaRPr>
          </a:p>
          <a:p>
            <a:pPr algn="l"/>
            <a:r>
              <a:rPr lang="en-US" sz="1200" b="0" i="0" u="none" strike="noStrike" baseline="0" dirty="0">
                <a:solidFill>
                  <a:srgbClr val="000000"/>
                </a:solidFill>
                <a:latin typeface="DIN-Regular"/>
              </a:rPr>
              <a:t>Now explain to children that you are now going to introduce someone (or more than one person) who is a real-life road safety hero.</a:t>
            </a:r>
          </a:p>
          <a:p>
            <a:pPr algn="l"/>
            <a:endParaRPr lang="en-US" sz="1200" b="0" i="0" u="none" strike="noStrike" baseline="0" dirty="0">
              <a:solidFill>
                <a:srgbClr val="000000"/>
              </a:solidFill>
              <a:latin typeface="DIN-Regular"/>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Invite someone from your community to talk about the work they do to help make journeys or help people after a crash.</a:t>
            </a:r>
          </a:p>
          <a:p>
            <a:pPr>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Font typeface="Arial" panose="020B0604020202020204" pitchFamily="34" charset="0"/>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Examples could be:</a:t>
            </a:r>
            <a:br>
              <a:rPr lang="en-GB" sz="1200" dirty="0">
                <a:effectLst/>
                <a:latin typeface="Calibri" panose="020F0502020204030204" pitchFamily="34" charset="0"/>
                <a:ea typeface="Calibri" panose="020F0502020204030204" pitchFamily="34" charset="0"/>
                <a:cs typeface="Times New Roman" panose="02020603050405020304" pitchFamily="18" charset="0"/>
              </a:rPr>
            </a:b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Police</a:t>
            </a: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Fire service</a:t>
            </a: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Ambulance</a:t>
            </a: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Air ambulance</a:t>
            </a: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Medical staff</a:t>
            </a: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Local road safety officer</a:t>
            </a: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School crossing patrol</a:t>
            </a:r>
          </a:p>
          <a:p>
            <a:pPr marL="171450" indent="-171450">
              <a:lnSpc>
                <a:spcPct val="107000"/>
              </a:lnSpc>
              <a:spcAft>
                <a:spcPts val="80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Cycle trainer</a:t>
            </a:r>
          </a:p>
          <a:p>
            <a:pPr marL="171450" indent="-171450">
              <a:lnSpc>
                <a:spcPct val="107000"/>
              </a:lnSpc>
              <a:spcAft>
                <a:spcPts val="800"/>
              </a:spcAft>
              <a:buFont typeface="Arial" panose="020B0604020202020204" pitchFamily="34" charset="0"/>
              <a:buChar cha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Font typeface="Arial" panose="020B0604020202020204" pitchFamily="34" charset="0"/>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Introduce your visitor and ask them to give a short talk about the work they do.</a:t>
            </a:r>
          </a:p>
          <a:p>
            <a:pPr>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Move to next slide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3278212-19FC-42E0-8115-846D9635D0B6}" type="slidenum">
              <a:rPr lang="en-GB" smtClean="0"/>
              <a:t>5</a:t>
            </a:fld>
            <a:endParaRPr lang="en-GB"/>
          </a:p>
        </p:txBody>
      </p:sp>
    </p:spTree>
    <p:extLst>
      <p:ext uri="{BB962C8B-B14F-4D97-AF65-F5344CB8AC3E}">
        <p14:creationId xmlns:p14="http://schemas.microsoft.com/office/powerpoint/2010/main" val="3058416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6</a:t>
            </a:r>
          </a:p>
          <a:p>
            <a:endParaRPr lang="en-US" dirty="0"/>
          </a:p>
          <a:p>
            <a:r>
              <a:rPr lang="en-US" b="1" dirty="0"/>
              <a:t>Road Safety Heroes Awards</a:t>
            </a:r>
          </a:p>
          <a:p>
            <a:endParaRPr lang="en-US" b="1" dirty="0"/>
          </a:p>
          <a:p>
            <a:r>
              <a:rPr lang="en-US" b="0" dirty="0"/>
              <a:t>Say that Road Safety Week is a great time to celebrate the work of people who help make journeys safer for everyone and say thank you to people who help other people after a road crash.</a:t>
            </a:r>
          </a:p>
          <a:p>
            <a:endParaRPr lang="en-US" b="0" dirty="0"/>
          </a:p>
          <a:p>
            <a:r>
              <a:rPr lang="en-US" b="0" dirty="0"/>
              <a:t>Say that you are now going to present your school’s Road Safety Heroes Awards to celebrate the road safety heroes in your community.</a:t>
            </a:r>
          </a:p>
          <a:p>
            <a:endParaRPr lang="en-US" b="0" dirty="0"/>
          </a:p>
          <a:p>
            <a:pPr marL="0" indent="0">
              <a:buFont typeface="Arial" panose="020B0604020202020204" pitchFamily="34" charset="0"/>
              <a:buNone/>
            </a:pPr>
            <a:r>
              <a:rPr lang="en-GB" b="0" dirty="0"/>
              <a:t>Examples of people you can present awards to include:</a:t>
            </a:r>
            <a:br>
              <a:rPr lang="en-GB" b="0" dirty="0"/>
            </a:br>
            <a:endParaRPr lang="en-GB"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Parents/carers who work for emergency services</a:t>
            </a:r>
          </a:p>
          <a:p>
            <a:pPr marL="171450" indent="-171450">
              <a:buFont typeface="Arial" panose="020B0604020202020204" pitchFamily="34" charset="0"/>
              <a:buChar char="•"/>
            </a:pPr>
            <a:r>
              <a:rPr lang="en-GB" b="0" dirty="0"/>
              <a:t>Your local road safety officer</a:t>
            </a:r>
          </a:p>
          <a:p>
            <a:pPr marL="171450" indent="-171450">
              <a:buFont typeface="Arial" panose="020B0604020202020204" pitchFamily="34" charset="0"/>
              <a:buChar char="•"/>
            </a:pPr>
            <a:r>
              <a:rPr lang="en-GB" b="0" dirty="0"/>
              <a:t>Your school crossing patrol</a:t>
            </a:r>
          </a:p>
          <a:p>
            <a:pPr marL="171450" indent="-171450">
              <a:buFont typeface="Arial" panose="020B0604020202020204" pitchFamily="34" charset="0"/>
              <a:buChar char="•"/>
            </a:pPr>
            <a:r>
              <a:rPr lang="en-GB" b="0" dirty="0"/>
              <a:t>Someone who has campaigned for road safety for your school</a:t>
            </a:r>
          </a:p>
          <a:p>
            <a:pPr marL="171450" indent="-171450">
              <a:buFont typeface="Arial" panose="020B0604020202020204" pitchFamily="34" charset="0"/>
              <a:buChar char="•"/>
            </a:pPr>
            <a:r>
              <a:rPr lang="en-GB" b="0" dirty="0"/>
              <a:t>Cycle trainer</a:t>
            </a:r>
          </a:p>
          <a:p>
            <a:pPr marL="171450" indent="-171450">
              <a:buFont typeface="Arial" panose="020B0604020202020204" pitchFamily="34" charset="0"/>
              <a:buChar char="•"/>
            </a:pPr>
            <a:r>
              <a:rPr lang="en-GB" b="0" dirty="0"/>
              <a:t>Members of emergency services that you have invited to attend your assembly.</a:t>
            </a:r>
          </a:p>
          <a:p>
            <a:endParaRPr lang="en-GB" b="0" dirty="0"/>
          </a:p>
          <a:p>
            <a:r>
              <a:rPr lang="en-GB" b="0" dirty="0"/>
              <a:t>Ask children to present the awards explaining to each person why they are a road safety hero.</a:t>
            </a:r>
          </a:p>
          <a:p>
            <a:endParaRPr lang="en-GB" b="0" dirty="0"/>
          </a:p>
          <a:p>
            <a:r>
              <a:rPr lang="en-GB" b="0" u="none" dirty="0"/>
              <a:t>If you’ve ordered stickers from the Brake shop you </a:t>
            </a:r>
            <a:r>
              <a:rPr lang="en-GB" b="0" dirty="0"/>
              <a:t>can present these. </a:t>
            </a:r>
          </a:p>
          <a:p>
            <a:endParaRPr lang="en-GB" b="0" dirty="0"/>
          </a:p>
          <a:p>
            <a:r>
              <a:rPr lang="en-GB" b="0" dirty="0"/>
              <a:t>You could also print the certificates in your Road Safety Week action pack and present these.</a:t>
            </a:r>
          </a:p>
          <a:p>
            <a:endParaRPr lang="en-GB" b="0" dirty="0"/>
          </a:p>
          <a:p>
            <a:r>
              <a:rPr lang="en-GB" b="0" dirty="0"/>
              <a:t>Please share photos of your awards on social media. Please tag us @brakecharity and use #RoadSafetyWeek.</a:t>
            </a:r>
          </a:p>
          <a:p>
            <a:endParaRPr lang="en-GB" b="0" dirty="0"/>
          </a:p>
          <a:p>
            <a:r>
              <a:rPr lang="en-GB" b="1" dirty="0"/>
              <a:t>Next slide</a:t>
            </a:r>
          </a:p>
        </p:txBody>
      </p:sp>
      <p:sp>
        <p:nvSpPr>
          <p:cNvPr id="4" name="Slide Number Placeholder 3"/>
          <p:cNvSpPr>
            <a:spLocks noGrp="1"/>
          </p:cNvSpPr>
          <p:nvPr>
            <p:ph type="sldNum" sz="quarter" idx="5"/>
          </p:nvPr>
        </p:nvSpPr>
        <p:spPr/>
        <p:txBody>
          <a:bodyPr/>
          <a:lstStyle/>
          <a:p>
            <a:fld id="{D3278212-19FC-42E0-8115-846D9635D0B6}" type="slidenum">
              <a:rPr lang="en-GB" smtClean="0"/>
              <a:t>6</a:t>
            </a:fld>
            <a:endParaRPr lang="en-GB"/>
          </a:p>
        </p:txBody>
      </p:sp>
    </p:spTree>
    <p:extLst>
      <p:ext uri="{BB962C8B-B14F-4D97-AF65-F5344CB8AC3E}">
        <p14:creationId xmlns:p14="http://schemas.microsoft.com/office/powerpoint/2010/main" val="4147040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Slide 7</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Everyone can be a road safety hero</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Remind the children that you are taking part in Road Safety Week and talking about road safety heroes.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Tell them that everyone can be a road safety hero by using roads safely to protect themselves and others and speaking up for road safety.</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Ask them to think about how they can be a road safety hero by using roads safely.</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that their grown ups can be road safety heroes too.</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Say to younger children that they should always hold hands with a grown-up when walking near roads. They should use safe footpaths away from traffic and always cross roads at safe places with a grown up. When riding their bikes, they should ride their bike with a grown up on a safe path away from traffic and wear a helmet to protect their head if they fall off. They should always sit in a special car seat to protect them when travelling by car.</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Remind older children that we all share a responsibility to use roads safely, and this includes people who walk, scoot and ride, as well as people who drive. Say that they shouldn’t use their phone when walking near roads/crossing roads and they should play in safe places away from traffic. Children can talk to their parents or carers and remind them to drive at safe speeds, especially in areas where people live, work and play; to never use their phone while driving; and to always wear a seat belt.</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Talk about any Road Safety Week activities that your school will be doing. There are resources to support all these activities in your Road Safety Week action pack.</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example, you might be:</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Talking about road safety in lessons or group activities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Using the colouring sheets, activity sheets or postcards and asking children to take them home so they can talk to their parents/carers about important road safety messages.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Making a display at school out of the artwork they have made during Road Safety Week</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u="none" dirty="0">
                <a:effectLst/>
                <a:latin typeface="Calibri" panose="020F0502020204030204" pitchFamily="34" charset="0"/>
                <a:ea typeface="Calibri" panose="020F0502020204030204" pitchFamily="34" charset="0"/>
                <a:cs typeface="Times New Roman" panose="02020603050405020304" pitchFamily="18" charset="0"/>
              </a:rPr>
              <a:t>Taking photos using Road Safety Week campaign boards </a:t>
            </a:r>
            <a:r>
              <a:rPr lang="en-GB" sz="1800" dirty="0">
                <a:effectLst/>
                <a:latin typeface="Calibri" panose="020F0502020204030204" pitchFamily="34" charset="0"/>
                <a:ea typeface="Calibri" panose="020F0502020204030204" pitchFamily="34" charset="0"/>
                <a:cs typeface="Times New Roman" panose="02020603050405020304" pitchFamily="18" charset="0"/>
              </a:rPr>
              <a:t>(if you have ordered these) and sharing them to celebrate the road safety heroes in your community</a:t>
            </a:r>
          </a:p>
          <a:p>
            <a:pPr>
              <a:lnSpc>
                <a:spcPct val="107000"/>
              </a:lnSpc>
              <a:spcAft>
                <a:spcPts val="800"/>
              </a:spcAft>
            </a:pPr>
            <a:r>
              <a:rPr lang="en-GB" sz="1800" u="none"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Taking part in fundraising events, to raise money for Brake.</a:t>
            </a:r>
          </a:p>
          <a:p>
            <a:pPr>
              <a:lnSpc>
                <a:spcPct val="107000"/>
              </a:lnSpc>
              <a:spcAft>
                <a:spcPts val="800"/>
              </a:spcAft>
            </a:pPr>
            <a:endParaRPr lang="en-US" sz="2800" b="0" i="0" dirty="0">
              <a:solidFill>
                <a:srgbClr val="282828"/>
              </a:solidFill>
              <a:effectLst/>
              <a:latin typeface="ff-tisa-sans-web-pro"/>
              <a:ea typeface="Calibri" panose="020F0502020204030204" pitchFamily="34" charset="0"/>
              <a:cs typeface="Times New Roman" panose="02020603050405020304" pitchFamily="18" charset="0"/>
            </a:endParaRPr>
          </a:p>
          <a:p>
            <a:pPr>
              <a:lnSpc>
                <a:spcPct val="107000"/>
              </a:lnSpc>
              <a:spcAft>
                <a:spcPts val="800"/>
              </a:spcAft>
            </a:pPr>
            <a:r>
              <a:rPr lang="en-US" sz="2800" b="0" i="0" dirty="0">
                <a:solidFill>
                  <a:srgbClr val="282828"/>
                </a:solidFill>
                <a:effectLst/>
                <a:latin typeface="ff-tisa-sans-web-pro"/>
                <a:ea typeface="Calibri" panose="020F0502020204030204" pitchFamily="34" charset="0"/>
                <a:cs typeface="Times New Roman" panose="02020603050405020304" pitchFamily="18" charset="0"/>
              </a:rPr>
              <a:t>Find out more about fundraising during Road Safety Week at www.brake.org.uk/road-safety-week/fundraise.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Fundraising for Brake helps our vital work supporting </a:t>
            </a:r>
            <a:r>
              <a:rPr lang="en-GB" sz="1800" dirty="0">
                <a:effectLst/>
                <a:latin typeface="Calibri" panose="020F0502020204030204" pitchFamily="34" charset="0"/>
                <a:ea typeface="Calibri" panose="020F0502020204030204" pitchFamily="34" charset="0"/>
                <a:cs typeface="Times New Roman" panose="02020603050405020304" pitchFamily="18" charset="0"/>
              </a:rPr>
              <a:t>families affected by road </a:t>
            </a:r>
            <a:r>
              <a:rPr lang="en-US" sz="1800" dirty="0">
                <a:effectLst/>
                <a:latin typeface="Calibri" panose="020F0502020204030204" pitchFamily="34" charset="0"/>
                <a:ea typeface="Calibri" panose="020F0502020204030204" pitchFamily="34" charset="0"/>
                <a:cs typeface="Times New Roman" panose="02020603050405020304" pitchFamily="18" charset="0"/>
              </a:rPr>
              <a:t>crashes and campaigning for safer roads for everyone. All efforts to fundraise for Brake during Road Safety Week </a:t>
            </a:r>
            <a:r>
              <a:rPr lang="en-GB" sz="1800" dirty="0">
                <a:effectLst/>
                <a:latin typeface="Calibri" panose="020F0502020204030204" pitchFamily="34" charset="0"/>
                <a:ea typeface="Calibri" panose="020F0502020204030204" pitchFamily="34" charset="0"/>
                <a:cs typeface="Times New Roman" panose="02020603050405020304" pitchFamily="18" charset="0"/>
              </a:rPr>
              <a:t>are greatly appreciated.</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Explain that the children will be learning a lot more about road safety throughout the week</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Thank you and summary</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Thank children for listening. Remind them that it is Road Safety Week and that they can all make a difference to road safety in their communities. They can be good role models, and use roads safely, celebrate the work of road safety heroes and ask grown ups to help keep them safe near roads. </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Remind them that they might be talking about road safety in other lessons this week.</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If you have a school council ask their representatives to discuss the issues raised in this assembly at their next meeting and to suggest ideas for how they could get more involved in road safety.</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Thank them for listening and say that they are all road safety heroes.</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END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3278212-19FC-42E0-8115-846D9635D0B6}" type="slidenum">
              <a:rPr lang="en-GB" smtClean="0"/>
              <a:t>7</a:t>
            </a:fld>
            <a:endParaRPr lang="en-GB"/>
          </a:p>
        </p:txBody>
      </p:sp>
    </p:spTree>
    <p:extLst>
      <p:ext uri="{BB962C8B-B14F-4D97-AF65-F5344CB8AC3E}">
        <p14:creationId xmlns:p14="http://schemas.microsoft.com/office/powerpoint/2010/main" val="3018863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20E67-96C5-4DFC-867D-8C546CC048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C846AE-F4CB-4C29-B988-EE3015DF43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41DD94-0F4C-4C37-8B3E-1E69F09944E8}"/>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5" name="Footer Placeholder 4">
            <a:extLst>
              <a:ext uri="{FF2B5EF4-FFF2-40B4-BE49-F238E27FC236}">
                <a16:creationId xmlns:a16="http://schemas.microsoft.com/office/drawing/2014/main" id="{D0C55957-0B48-4922-9817-F9C28A0687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B98DCC-5EA5-413F-A2F3-347C3F75BCB2}"/>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220160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D40D4-3064-4435-A8B2-C2529F7B8E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5FE0D4-5A82-4AA3-9C38-542AE7A66E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37BB40-122D-40DE-9463-A268DFC76E2F}"/>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5" name="Footer Placeholder 4">
            <a:extLst>
              <a:ext uri="{FF2B5EF4-FFF2-40B4-BE49-F238E27FC236}">
                <a16:creationId xmlns:a16="http://schemas.microsoft.com/office/drawing/2014/main" id="{47646817-3831-4D3C-9A8F-F1B8C6B0BE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1CF3D4-16EB-40AB-B049-5AE05FF25904}"/>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2263490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BC8F7A-1F42-48D1-9126-B61DCE4963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EA62E9-63C2-4825-8900-A249EC226B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E01F9F-E8CC-48CF-B699-4D84AFFC57FD}"/>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5" name="Footer Placeholder 4">
            <a:extLst>
              <a:ext uri="{FF2B5EF4-FFF2-40B4-BE49-F238E27FC236}">
                <a16:creationId xmlns:a16="http://schemas.microsoft.com/office/drawing/2014/main" id="{C9F3CEAC-22D7-46FF-8023-007BC66A10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FCE6D6-DFDC-48B4-BCCA-F0FF1DA9AC9C}"/>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339690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824A-CA52-4BCC-98AA-36A677C9D0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A541DF-7417-42A9-99A2-5DA4D284BD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8E0B25-D69B-47CE-BE52-E1B0E3C2754B}"/>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5" name="Footer Placeholder 4">
            <a:extLst>
              <a:ext uri="{FF2B5EF4-FFF2-40B4-BE49-F238E27FC236}">
                <a16:creationId xmlns:a16="http://schemas.microsoft.com/office/drawing/2014/main" id="{06F61B79-1F09-4FB3-A643-0E8A2E21B8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010393-EBA3-40F2-AC1E-D2C9B68B18F2}"/>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4272001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DE39C-247E-4C08-B34F-3F96CD8423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8E155A9-D71F-4726-8942-C8DFFBBBB8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C84CCB-72DB-41E0-AC91-FB4E69841D5E}"/>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5" name="Footer Placeholder 4">
            <a:extLst>
              <a:ext uri="{FF2B5EF4-FFF2-40B4-BE49-F238E27FC236}">
                <a16:creationId xmlns:a16="http://schemas.microsoft.com/office/drawing/2014/main" id="{F24B18DA-6162-4973-A692-C411E92479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B06707-3E47-4F63-B864-4918EFD7C4ED}"/>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45386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CBF03-6792-4A0E-A57D-E9E6E9B7E4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49240E-91EE-4CD6-B656-E08A16FD1A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400471F-8918-42F4-9778-5CAE44348B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14CD141-A792-47B3-B915-0143A5BE32FC}"/>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6" name="Footer Placeholder 5">
            <a:extLst>
              <a:ext uri="{FF2B5EF4-FFF2-40B4-BE49-F238E27FC236}">
                <a16:creationId xmlns:a16="http://schemas.microsoft.com/office/drawing/2014/main" id="{C71E61EE-58D8-4386-B422-4FBF1CB2FE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E5A61C-6C7B-4312-AEC4-FD189C142268}"/>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2542987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91B67-4813-4A44-AF23-11DB849DAFC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8B9467-46F1-4EF5-99C2-4FE52EFDBA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FD310B-BA29-4EDC-A7FA-595A2DECC7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8B72E0-AB62-4DD9-94CF-FC9A5F505C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9E06DE-57B4-4759-AA6D-4BCBF66072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7AAF311-5EB9-4FCE-A512-052BBA01B9A7}"/>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8" name="Footer Placeholder 7">
            <a:extLst>
              <a:ext uri="{FF2B5EF4-FFF2-40B4-BE49-F238E27FC236}">
                <a16:creationId xmlns:a16="http://schemas.microsoft.com/office/drawing/2014/main" id="{94A2DBA2-FB17-4640-871B-9A47BDBFB2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031BB53-D50E-4D6C-AAAA-0AABB0FE0857}"/>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419411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D5E47-A4F7-44AB-A75F-C6886F7141D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760063E-BAB8-4F31-8136-DE7277429483}"/>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4" name="Footer Placeholder 3">
            <a:extLst>
              <a:ext uri="{FF2B5EF4-FFF2-40B4-BE49-F238E27FC236}">
                <a16:creationId xmlns:a16="http://schemas.microsoft.com/office/drawing/2014/main" id="{784B442E-E6CD-4F3A-A35A-E7CCD36ADF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33CAAFF-B74C-41AF-AE38-3493FD59BC65}"/>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710949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E2E02-E283-4B0E-BE11-CBCFBC30920D}"/>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3" name="Footer Placeholder 2">
            <a:extLst>
              <a:ext uri="{FF2B5EF4-FFF2-40B4-BE49-F238E27FC236}">
                <a16:creationId xmlns:a16="http://schemas.microsoft.com/office/drawing/2014/main" id="{A93611FF-E921-4D6A-8189-2C895EC9065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65A5F4-CA10-4DD0-BFD2-5669ACEC5B81}"/>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53186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138AF-8050-4FA4-A893-87BE5175AE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1856C25-4123-4F82-B7E6-26E258C08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436A458-25DE-4DEB-842A-A069F31483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831B4-7A67-4F95-B2A4-61FA75438C7E}"/>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6" name="Footer Placeholder 5">
            <a:extLst>
              <a:ext uri="{FF2B5EF4-FFF2-40B4-BE49-F238E27FC236}">
                <a16:creationId xmlns:a16="http://schemas.microsoft.com/office/drawing/2014/main" id="{E0DE3CC3-76B5-42EA-9BB8-0F65F26DF93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D342B0-5DA2-48A1-B0CE-5C35F646399F}"/>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2816788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DD401-BA38-4345-87B7-7DD7A55BCE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68512E-C819-48C8-8108-4CA7AEE88A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AED209-6F39-42DF-9DF8-B6B465840D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7D1035-A383-4E2C-BC01-CEA0E1F8B313}"/>
              </a:ext>
            </a:extLst>
          </p:cNvPr>
          <p:cNvSpPr>
            <a:spLocks noGrp="1"/>
          </p:cNvSpPr>
          <p:nvPr>
            <p:ph type="dt" sz="half" idx="10"/>
          </p:nvPr>
        </p:nvSpPr>
        <p:spPr/>
        <p:txBody>
          <a:bodyPr/>
          <a:lstStyle/>
          <a:p>
            <a:fld id="{610093E1-DE11-4E88-BC8D-0056719104E0}" type="datetimeFigureOut">
              <a:rPr lang="en-GB" smtClean="0"/>
              <a:t>21/10/2024</a:t>
            </a:fld>
            <a:endParaRPr lang="en-GB"/>
          </a:p>
        </p:txBody>
      </p:sp>
      <p:sp>
        <p:nvSpPr>
          <p:cNvPr id="6" name="Footer Placeholder 5">
            <a:extLst>
              <a:ext uri="{FF2B5EF4-FFF2-40B4-BE49-F238E27FC236}">
                <a16:creationId xmlns:a16="http://schemas.microsoft.com/office/drawing/2014/main" id="{1AEEE7AA-243F-443F-A1EC-D5517269C5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F396C1-FB3C-44EB-B51E-7E464E254D6E}"/>
              </a:ext>
            </a:extLst>
          </p:cNvPr>
          <p:cNvSpPr>
            <a:spLocks noGrp="1"/>
          </p:cNvSpPr>
          <p:nvPr>
            <p:ph type="sldNum" sz="quarter" idx="12"/>
          </p:nvPr>
        </p:nvSpPr>
        <p:spPr/>
        <p:txBody>
          <a:bodyPr/>
          <a:lstStyle/>
          <a:p>
            <a:fld id="{0F50CE13-EDE5-4F1B-A28B-3AB5501A4C74}" type="slidenum">
              <a:rPr lang="en-GB" smtClean="0"/>
              <a:t>‹#›</a:t>
            </a:fld>
            <a:endParaRPr lang="en-GB"/>
          </a:p>
        </p:txBody>
      </p:sp>
    </p:spTree>
    <p:extLst>
      <p:ext uri="{BB962C8B-B14F-4D97-AF65-F5344CB8AC3E}">
        <p14:creationId xmlns:p14="http://schemas.microsoft.com/office/powerpoint/2010/main" val="2720739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2CF34C-A8FA-45D2-97F7-697ACD1594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A2F4A3-0ECE-4857-AE07-6E3F952A20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97D557-48EE-4DC5-8C92-C88BE65A65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093E1-DE11-4E88-BC8D-0056719104E0}" type="datetimeFigureOut">
              <a:rPr lang="en-GB" smtClean="0"/>
              <a:t>21/10/2024</a:t>
            </a:fld>
            <a:endParaRPr lang="en-GB"/>
          </a:p>
        </p:txBody>
      </p:sp>
      <p:sp>
        <p:nvSpPr>
          <p:cNvPr id="5" name="Footer Placeholder 4">
            <a:extLst>
              <a:ext uri="{FF2B5EF4-FFF2-40B4-BE49-F238E27FC236}">
                <a16:creationId xmlns:a16="http://schemas.microsoft.com/office/drawing/2014/main" id="{23314E66-0EC7-44EF-93E9-FA1A22FF03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07DF168-F426-4B8F-89EB-1EAF7DD9A3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0CE13-EDE5-4F1B-A28B-3AB5501A4C74}" type="slidenum">
              <a:rPr lang="en-GB" smtClean="0"/>
              <a:t>‹#›</a:t>
            </a:fld>
            <a:endParaRPr lang="en-GB"/>
          </a:p>
        </p:txBody>
      </p:sp>
    </p:spTree>
    <p:extLst>
      <p:ext uri="{BB962C8B-B14F-4D97-AF65-F5344CB8AC3E}">
        <p14:creationId xmlns:p14="http://schemas.microsoft.com/office/powerpoint/2010/main" val="779966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j_Z-f_QyAJw?feature=oembed" TargetMode="Externa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people in different outfits&#10;&#10;Description automatically generated">
            <a:extLst>
              <a:ext uri="{FF2B5EF4-FFF2-40B4-BE49-F238E27FC236}">
                <a16:creationId xmlns:a16="http://schemas.microsoft.com/office/drawing/2014/main" id="{73332B07-776B-698B-B99C-58305907C7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 y="428"/>
            <a:ext cx="12182858" cy="6857143"/>
          </a:xfrm>
          <a:prstGeom prst="rect">
            <a:avLst/>
          </a:prstGeom>
        </p:spPr>
      </p:pic>
    </p:spTree>
    <p:extLst>
      <p:ext uri="{BB962C8B-B14F-4D97-AF65-F5344CB8AC3E}">
        <p14:creationId xmlns:p14="http://schemas.microsoft.com/office/powerpoint/2010/main" val="2918713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group of kids wearing clothing&#10;&#10;Description automatically generated with medium confidence">
            <a:extLst>
              <a:ext uri="{FF2B5EF4-FFF2-40B4-BE49-F238E27FC236}">
                <a16:creationId xmlns:a16="http://schemas.microsoft.com/office/drawing/2014/main" id="{8793BB1F-A26F-4D89-B90E-EC3FE289BF3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0" y="1282"/>
            <a:ext cx="12191980" cy="6856718"/>
          </a:xfrm>
          <a:prstGeom prst="rect">
            <a:avLst/>
          </a:prstGeom>
        </p:spPr>
      </p:pic>
    </p:spTree>
    <p:extLst>
      <p:ext uri="{BB962C8B-B14F-4D97-AF65-F5344CB8AC3E}">
        <p14:creationId xmlns:p14="http://schemas.microsoft.com/office/powerpoint/2010/main" val="275331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con&#10;&#10;Description automatically generated">
            <a:extLst>
              <a:ext uri="{FF2B5EF4-FFF2-40B4-BE49-F238E27FC236}">
                <a16:creationId xmlns:a16="http://schemas.microsoft.com/office/drawing/2014/main" id="{ED93C971-D069-4ED9-AD64-A676D2D7C25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692368" y="3265116"/>
            <a:ext cx="1983436" cy="2841343"/>
          </a:xfrm>
          <a:prstGeom prst="rect">
            <a:avLst/>
          </a:prstGeom>
        </p:spPr>
      </p:pic>
      <p:pic>
        <p:nvPicPr>
          <p:cNvPr id="7" name="Picture 6">
            <a:extLst>
              <a:ext uri="{FF2B5EF4-FFF2-40B4-BE49-F238E27FC236}">
                <a16:creationId xmlns:a16="http://schemas.microsoft.com/office/drawing/2014/main" id="{F4C0F6AB-9AEB-4980-BAB8-D06EBE91A9AD}"/>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5783" y="275377"/>
            <a:ext cx="1956121" cy="2819060"/>
          </a:xfrm>
          <a:prstGeom prst="rect">
            <a:avLst/>
          </a:prstGeom>
        </p:spPr>
      </p:pic>
      <p:pic>
        <p:nvPicPr>
          <p:cNvPr id="8" name="Picture 7">
            <a:extLst>
              <a:ext uri="{FF2B5EF4-FFF2-40B4-BE49-F238E27FC236}">
                <a16:creationId xmlns:a16="http://schemas.microsoft.com/office/drawing/2014/main" id="{03221B0C-0A5A-468A-9DF0-A62AAB435FC9}"/>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901628" y="3265116"/>
            <a:ext cx="1983436" cy="2819068"/>
          </a:xfrm>
          <a:prstGeom prst="rect">
            <a:avLst/>
          </a:prstGeom>
        </p:spPr>
      </p:pic>
      <p:pic>
        <p:nvPicPr>
          <p:cNvPr id="9" name="Picture 8">
            <a:extLst>
              <a:ext uri="{FF2B5EF4-FFF2-40B4-BE49-F238E27FC236}">
                <a16:creationId xmlns:a16="http://schemas.microsoft.com/office/drawing/2014/main" id="{AAF57063-B559-4C4F-B900-AB0C1F7CA34C}"/>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087262" y="256301"/>
            <a:ext cx="1956121" cy="2857213"/>
          </a:xfrm>
          <a:prstGeom prst="rect">
            <a:avLst/>
          </a:prstGeom>
        </p:spPr>
      </p:pic>
      <p:pic>
        <p:nvPicPr>
          <p:cNvPr id="10" name="Picture 9">
            <a:extLst>
              <a:ext uri="{FF2B5EF4-FFF2-40B4-BE49-F238E27FC236}">
                <a16:creationId xmlns:a16="http://schemas.microsoft.com/office/drawing/2014/main" id="{0AE66F63-62F2-46D4-BD1D-50A3EB4C108E}"/>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2692368" y="294454"/>
            <a:ext cx="2000684" cy="2819060"/>
          </a:xfrm>
          <a:prstGeom prst="rect">
            <a:avLst/>
          </a:prstGeom>
        </p:spPr>
      </p:pic>
      <p:pic>
        <p:nvPicPr>
          <p:cNvPr id="11" name="Picture 10" descr="Diagram&#10;&#10;Description automatically generated">
            <a:extLst>
              <a:ext uri="{FF2B5EF4-FFF2-40B4-BE49-F238E27FC236}">
                <a16:creationId xmlns:a16="http://schemas.microsoft.com/office/drawing/2014/main" id="{3EA203F6-F5B6-4BEF-BD22-365077BEDB2A}"/>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428467" y="3268234"/>
            <a:ext cx="1983437" cy="2819059"/>
          </a:xfrm>
          <a:prstGeom prst="rect">
            <a:avLst/>
          </a:prstGeom>
        </p:spPr>
      </p:pic>
      <p:pic>
        <p:nvPicPr>
          <p:cNvPr id="12" name="Content Placeholder 6" descr="A person holding a piece of paper&#10;&#10;Description automatically generated with low confidence">
            <a:extLst>
              <a:ext uri="{FF2B5EF4-FFF2-40B4-BE49-F238E27FC236}">
                <a16:creationId xmlns:a16="http://schemas.microsoft.com/office/drawing/2014/main" id="{2A29D375-6324-45AF-A73A-2738BAD517C1}"/>
              </a:ext>
            </a:extLst>
          </p:cNvPr>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4895250" y="275377"/>
            <a:ext cx="1989814" cy="2819060"/>
          </a:xfrm>
          <a:prstGeom prst="rect">
            <a:avLst/>
          </a:prstGeom>
        </p:spPr>
      </p:pic>
      <p:pic>
        <p:nvPicPr>
          <p:cNvPr id="13" name="Picture 12">
            <a:extLst>
              <a:ext uri="{FF2B5EF4-FFF2-40B4-BE49-F238E27FC236}">
                <a16:creationId xmlns:a16="http://schemas.microsoft.com/office/drawing/2014/main" id="{D0ED8C91-5A96-423C-888B-44999E7ECAF3}"/>
              </a:ext>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9322768" y="256300"/>
            <a:ext cx="2001363" cy="2857214"/>
          </a:xfrm>
          <a:prstGeom prst="rect">
            <a:avLst/>
          </a:prstGeom>
        </p:spPr>
      </p:pic>
      <p:pic>
        <p:nvPicPr>
          <p:cNvPr id="3" name="Picture 2">
            <a:extLst>
              <a:ext uri="{FF2B5EF4-FFF2-40B4-BE49-F238E27FC236}">
                <a16:creationId xmlns:a16="http://schemas.microsoft.com/office/drawing/2014/main" id="{0BCE20C7-938D-4A8B-BB6D-4FB5CA077BE9}"/>
              </a:ext>
            </a:extLst>
          </p:cNvPr>
          <p:cNvPicPr>
            <a:picLocks noChangeAspect="1"/>
          </p:cNvPicPr>
          <p:nvPr/>
        </p:nvPicPr>
        <p:blipFill>
          <a:blip r:embed="rId11">
            <a:extLst>
              <a:ext uri="{28A0092B-C50C-407E-A947-70E740481C1C}">
                <a14:useLocalDpi xmlns:a14="http://schemas.microsoft.com/office/drawing/2010/main"/>
              </a:ext>
            </a:extLst>
          </a:blip>
          <a:stretch>
            <a:fillRect/>
          </a:stretch>
        </p:blipFill>
        <p:spPr>
          <a:xfrm>
            <a:off x="7110887" y="3265116"/>
            <a:ext cx="2043381" cy="2940475"/>
          </a:xfrm>
          <a:prstGeom prst="rect">
            <a:avLst/>
          </a:prstGeom>
        </p:spPr>
      </p:pic>
      <p:pic>
        <p:nvPicPr>
          <p:cNvPr id="15" name="Picture 14">
            <a:extLst>
              <a:ext uri="{FF2B5EF4-FFF2-40B4-BE49-F238E27FC236}">
                <a16:creationId xmlns:a16="http://schemas.microsoft.com/office/drawing/2014/main" id="{86A5041B-4465-429C-8146-B0603521E57B}"/>
              </a:ext>
            </a:extLst>
          </p:cNvPr>
          <p:cNvPicPr>
            <a:picLocks noChangeAspect="1"/>
          </p:cNvPicPr>
          <p:nvPr/>
        </p:nvPicPr>
        <p:blipFill>
          <a:blip r:embed="rId12">
            <a:extLst>
              <a:ext uri="{28A0092B-C50C-407E-A947-70E740481C1C}">
                <a14:useLocalDpi xmlns:a14="http://schemas.microsoft.com/office/drawing/2010/main"/>
              </a:ext>
            </a:extLst>
          </a:blip>
          <a:stretch>
            <a:fillRect/>
          </a:stretch>
        </p:blipFill>
        <p:spPr>
          <a:xfrm>
            <a:off x="9380090" y="3265116"/>
            <a:ext cx="2001363" cy="2826668"/>
          </a:xfrm>
          <a:prstGeom prst="rect">
            <a:avLst/>
          </a:prstGeom>
        </p:spPr>
      </p:pic>
    </p:spTree>
    <p:extLst>
      <p:ext uri="{BB962C8B-B14F-4D97-AF65-F5344CB8AC3E}">
        <p14:creationId xmlns:p14="http://schemas.microsoft.com/office/powerpoint/2010/main" val="2033713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Our road safety heroes">
            <a:hlinkClick r:id="" action="ppaction://media"/>
            <a:extLst>
              <a:ext uri="{FF2B5EF4-FFF2-40B4-BE49-F238E27FC236}">
                <a16:creationId xmlns:a16="http://schemas.microsoft.com/office/drawing/2014/main" id="{6F14F3DF-66F5-46B1-3830-A728E96B9B83}"/>
              </a:ext>
            </a:extLst>
          </p:cNvPr>
          <p:cNvPicPr>
            <a:picLocks noRot="1" noChangeAspect="1"/>
          </p:cNvPicPr>
          <p:nvPr>
            <a:videoFile r:link="rId1"/>
          </p:nvPr>
        </p:nvPicPr>
        <p:blipFill>
          <a:blip r:embed="rId4"/>
          <a:stretch>
            <a:fillRect/>
          </a:stretch>
        </p:blipFill>
        <p:spPr>
          <a:xfrm>
            <a:off x="22225" y="0"/>
            <a:ext cx="12147550" cy="6858000"/>
          </a:xfrm>
          <a:prstGeom prst="rect">
            <a:avLst/>
          </a:prstGeom>
        </p:spPr>
      </p:pic>
    </p:spTree>
    <p:extLst>
      <p:ext uri="{BB962C8B-B14F-4D97-AF65-F5344CB8AC3E}">
        <p14:creationId xmlns:p14="http://schemas.microsoft.com/office/powerpoint/2010/main" val="356747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a:extLst>
              <a:ext uri="{FF2B5EF4-FFF2-40B4-BE49-F238E27FC236}">
                <a16:creationId xmlns:a16="http://schemas.microsoft.com/office/drawing/2014/main" id="{B3AD77B8-26FA-478B-AA79-D836BFE28A1B}"/>
              </a:ext>
            </a:extLst>
          </p:cNvPr>
          <p:cNvSpPr/>
          <p:nvPr/>
        </p:nvSpPr>
        <p:spPr>
          <a:xfrm>
            <a:off x="1" y="0"/>
            <a:ext cx="12192000" cy="6858000"/>
          </a:xfrm>
          <a:prstGeom prst="frame">
            <a:avLst/>
          </a:prstGeom>
          <a:solidFill>
            <a:srgbClr val="F7D917"/>
          </a:solidFill>
          <a:ln>
            <a:solidFill>
              <a:schemeClr val="tx1"/>
            </a:solidFill>
          </a:ln>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6" name="Content Placeholder 5" descr="Logo&#10;&#10;Description automatically generated">
            <a:extLst>
              <a:ext uri="{FF2B5EF4-FFF2-40B4-BE49-F238E27FC236}">
                <a16:creationId xmlns:a16="http://schemas.microsoft.com/office/drawing/2014/main" id="{DE9B9E2B-E3A7-4739-9A8C-FDE54AA7DD53}"/>
              </a:ext>
            </a:extLst>
          </p:cNvPr>
          <p:cNvPicPr>
            <a:picLocks noGrp="1" noChangeAspect="1"/>
          </p:cNvPicPr>
          <p:nvPr>
            <p:ph idx="1"/>
          </p:nvPr>
        </p:nvPicPr>
        <p:blipFill>
          <a:blip r:embed="rId3" cstate="screen">
            <a:extLst>
              <a:ext uri="{28A0092B-C50C-407E-A947-70E740481C1C}">
                <a14:useLocalDpi xmlns:a14="http://schemas.microsoft.com/office/drawing/2010/main"/>
              </a:ext>
            </a:extLst>
          </a:blip>
          <a:stretch>
            <a:fillRect/>
          </a:stretch>
        </p:blipFill>
        <p:spPr>
          <a:xfrm>
            <a:off x="8848096" y="3730053"/>
            <a:ext cx="3230887" cy="2926086"/>
          </a:xfrm>
        </p:spPr>
      </p:pic>
    </p:spTree>
    <p:extLst>
      <p:ext uri="{BB962C8B-B14F-4D97-AF65-F5344CB8AC3E}">
        <p14:creationId xmlns:p14="http://schemas.microsoft.com/office/powerpoint/2010/main" val="195628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yellow and white logo&#10;&#10;Description automatically generated">
            <a:extLst>
              <a:ext uri="{FF2B5EF4-FFF2-40B4-BE49-F238E27FC236}">
                <a16:creationId xmlns:a16="http://schemas.microsoft.com/office/drawing/2014/main" id="{54C1F359-7704-F5D2-1A1A-73734266A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 y="428"/>
            <a:ext cx="12182858" cy="6857143"/>
          </a:xfrm>
          <a:prstGeom prst="rect">
            <a:avLst/>
          </a:prstGeom>
        </p:spPr>
      </p:pic>
    </p:spTree>
    <p:extLst>
      <p:ext uri="{BB962C8B-B14F-4D97-AF65-F5344CB8AC3E}">
        <p14:creationId xmlns:p14="http://schemas.microsoft.com/office/powerpoint/2010/main" val="3492760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eople in different outfits&#10;&#10;Description automatically generated">
            <a:extLst>
              <a:ext uri="{FF2B5EF4-FFF2-40B4-BE49-F238E27FC236}">
                <a16:creationId xmlns:a16="http://schemas.microsoft.com/office/drawing/2014/main" id="{C776C087-D49A-C10F-262C-F69C681CB0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 y="428"/>
            <a:ext cx="12182858" cy="6857143"/>
          </a:xfrm>
          <a:prstGeom prst="rect">
            <a:avLst/>
          </a:prstGeom>
        </p:spPr>
      </p:pic>
    </p:spTree>
    <p:extLst>
      <p:ext uri="{BB962C8B-B14F-4D97-AF65-F5344CB8AC3E}">
        <p14:creationId xmlns:p14="http://schemas.microsoft.com/office/powerpoint/2010/main" val="2811804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1961</Words>
  <Application>Microsoft Office PowerPoint</Application>
  <PresentationFormat>Widescreen</PresentationFormat>
  <Paragraphs>207</Paragraphs>
  <Slides>7</Slides>
  <Notes>7</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BFOME I+ Helvetica LT</vt:lpstr>
      <vt:lpstr>Cafeteria-Regular</vt:lpstr>
      <vt:lpstr>Calibri</vt:lpstr>
      <vt:lpstr>Calibri Light</vt:lpstr>
      <vt:lpstr>DIN-Regular</vt:lpstr>
      <vt:lpstr>ff-tisa-sans-web-pro</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Dilley</dc:creator>
  <cp:lastModifiedBy>Dottie Giles</cp:lastModifiedBy>
  <cp:revision>37</cp:revision>
  <dcterms:created xsi:type="dcterms:W3CDTF">2020-11-11T14:35:14Z</dcterms:created>
  <dcterms:modified xsi:type="dcterms:W3CDTF">2024-10-21T13:46:15Z</dcterms:modified>
</cp:coreProperties>
</file>