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16"/>
  </p:notesMasterIdLst>
  <p:sldIdLst>
    <p:sldId id="256" r:id="rId6"/>
    <p:sldId id="258" r:id="rId7"/>
    <p:sldId id="267" r:id="rId8"/>
    <p:sldId id="259" r:id="rId9"/>
    <p:sldId id="260" r:id="rId10"/>
    <p:sldId id="261" r:id="rId11"/>
    <p:sldId id="262" r:id="rId12"/>
    <p:sldId id="268" r:id="rId13"/>
    <p:sldId id="264" r:id="rId14"/>
    <p:sldId id="263" r:id="rId15"/>
  </p:sldIdLst>
  <p:sldSz cx="12192000" cy="6858000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6E0323-EA03-2EB2-BCF1-B1430F26ABCF}" name="Mitchell, Lewis" initials="LM" userId="S::Lewis.Mitchell@lancashire.gov.uk::a375d0cd-e52f-451b-825a-28424a00f538" providerId="AD"/>
  <p188:author id="{D83D67C3-721E-2CD4-A263-584A6B320FF1}" name="Emerson, Matthew" initials="ME" userId="S::matthew.emerson@lancashire.gov.uk::f6856808-78e4-4b32-a244-e14e99b42ad6" providerId="AD"/>
  <p188:author id="{A24A18F2-F39E-570F-A19C-69942ADDFEB4}" name="Coombes, Helen" initials="HC" userId="S::Helen.Coombes@lancashire.gov.uk::c7c6dabc-a673-4d38-8489-9f8c0d4b17a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BB1D"/>
    <a:srgbClr val="4FC8AC"/>
    <a:srgbClr val="7030A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CDA0D8-C0C8-7C21-5A44-DA80363A5753}" v="1" dt="2026-07-16T08:34:31.4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8/10/relationships/authors" Target="author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image" Target="../media/image7.svg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" Type="http://schemas.openxmlformats.org/officeDocument/2006/relationships/image" Target="../media/image7.svg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00FD32-5E39-4499-AFB6-7D685DEF5F3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45A799C-FB7D-457D-B710-E291EDEBF080}">
      <dgm:prSet custT="1"/>
      <dgm:spPr/>
      <dgm:t>
        <a:bodyPr/>
        <a:lstStyle/>
        <a:p>
          <a:r>
            <a:rPr lang="en-GB" sz="2000"/>
            <a:t>We helped people earlier, with faster responses and clearer information.</a:t>
          </a:r>
          <a:endParaRPr lang="en-US" sz="2000"/>
        </a:p>
      </dgm:t>
    </dgm:pt>
    <dgm:pt modelId="{946A94AD-861B-40C0-AFD1-26B9D9F873E5}" type="parTrans" cxnId="{7E67C2D2-0443-4A36-9C4F-93F0B3927475}">
      <dgm:prSet/>
      <dgm:spPr/>
      <dgm:t>
        <a:bodyPr/>
        <a:lstStyle/>
        <a:p>
          <a:endParaRPr lang="en-US" sz="1200"/>
        </a:p>
      </dgm:t>
    </dgm:pt>
    <dgm:pt modelId="{EAF8FCB3-AB8D-465E-8406-64D4E54CC917}" type="sibTrans" cxnId="{7E67C2D2-0443-4A36-9C4F-93F0B3927475}">
      <dgm:prSet/>
      <dgm:spPr/>
      <dgm:t>
        <a:bodyPr/>
        <a:lstStyle/>
        <a:p>
          <a:endParaRPr lang="en-US" sz="1200"/>
        </a:p>
      </dgm:t>
    </dgm:pt>
    <dgm:pt modelId="{E7C3A651-D447-4020-A040-966C931ED6DD}">
      <dgm:prSet custT="1"/>
      <dgm:spPr/>
      <dgm:t>
        <a:bodyPr/>
        <a:lstStyle/>
        <a:p>
          <a:r>
            <a:rPr lang="en-GB" sz="2000"/>
            <a:t>We strengthened community support so more people can live well at home.</a:t>
          </a:r>
          <a:endParaRPr lang="en-US" sz="2000"/>
        </a:p>
      </dgm:t>
    </dgm:pt>
    <dgm:pt modelId="{C9D306B8-6C17-425B-B27F-312A152465CD}" type="parTrans" cxnId="{DCE96960-4E19-477A-83DC-738F9BA8687C}">
      <dgm:prSet/>
      <dgm:spPr/>
      <dgm:t>
        <a:bodyPr/>
        <a:lstStyle/>
        <a:p>
          <a:endParaRPr lang="en-US" sz="1200"/>
        </a:p>
      </dgm:t>
    </dgm:pt>
    <dgm:pt modelId="{8A9385A5-5E83-466B-B9D7-0D3BF087B60C}" type="sibTrans" cxnId="{DCE96960-4E19-477A-83DC-738F9BA8687C}">
      <dgm:prSet/>
      <dgm:spPr/>
      <dgm:t>
        <a:bodyPr/>
        <a:lstStyle/>
        <a:p>
          <a:endParaRPr lang="en-US" sz="1200"/>
        </a:p>
      </dgm:t>
    </dgm:pt>
    <dgm:pt modelId="{A09D07BC-B9AB-4B84-9DF1-5ACF492D3FE7}">
      <dgm:prSet custT="1"/>
      <dgm:spPr/>
      <dgm:t>
        <a:bodyPr/>
        <a:lstStyle/>
        <a:p>
          <a:r>
            <a:rPr lang="en-GB" sz="2000"/>
            <a:t>We improved independence through practical, local help and technology.</a:t>
          </a:r>
          <a:endParaRPr lang="en-US" sz="2000"/>
        </a:p>
      </dgm:t>
    </dgm:pt>
    <dgm:pt modelId="{3A659DCD-56DD-4D75-997B-8E096D82BB79}" type="parTrans" cxnId="{CA458F6B-C0F1-414E-A55B-F6A54FBDA456}">
      <dgm:prSet/>
      <dgm:spPr/>
      <dgm:t>
        <a:bodyPr/>
        <a:lstStyle/>
        <a:p>
          <a:endParaRPr lang="en-US" sz="1200"/>
        </a:p>
      </dgm:t>
    </dgm:pt>
    <dgm:pt modelId="{E4EAE3B4-3C7B-478F-8E68-43E2DCE7F8B3}" type="sibTrans" cxnId="{CA458F6B-C0F1-414E-A55B-F6A54FBDA456}">
      <dgm:prSet/>
      <dgm:spPr/>
      <dgm:t>
        <a:bodyPr/>
        <a:lstStyle/>
        <a:p>
          <a:endParaRPr lang="en-US" sz="1200"/>
        </a:p>
      </dgm:t>
    </dgm:pt>
    <dgm:pt modelId="{F3263C06-2188-4E4E-A1C0-5B4BDAAFB22E}">
      <dgm:prSet custT="1"/>
      <dgm:spPr/>
      <dgm:t>
        <a:bodyPr/>
        <a:lstStyle/>
        <a:p>
          <a:r>
            <a:rPr lang="en-GB" sz="2000"/>
            <a:t>We worked closely with partners to prevent crisis and keep people safe</a:t>
          </a:r>
          <a:r>
            <a:rPr lang="en-GB" sz="1800"/>
            <a:t>.</a:t>
          </a:r>
          <a:endParaRPr lang="en-US" sz="1800"/>
        </a:p>
      </dgm:t>
    </dgm:pt>
    <dgm:pt modelId="{FA07D89F-DA82-4432-922E-429A742F0BD6}" type="parTrans" cxnId="{A70A4194-BEC7-430F-BA9D-E4B8EA0B4BFE}">
      <dgm:prSet/>
      <dgm:spPr/>
      <dgm:t>
        <a:bodyPr/>
        <a:lstStyle/>
        <a:p>
          <a:endParaRPr lang="en-US" sz="1200"/>
        </a:p>
      </dgm:t>
    </dgm:pt>
    <dgm:pt modelId="{2A1B0FD6-30E4-4E4A-BCB2-0A970A524351}" type="sibTrans" cxnId="{A70A4194-BEC7-430F-BA9D-E4B8EA0B4BFE}">
      <dgm:prSet/>
      <dgm:spPr/>
      <dgm:t>
        <a:bodyPr/>
        <a:lstStyle/>
        <a:p>
          <a:endParaRPr lang="en-US" sz="1200"/>
        </a:p>
      </dgm:t>
    </dgm:pt>
    <dgm:pt modelId="{4604BBA7-6885-484D-AE54-3FBB8C7D8F29}">
      <dgm:prSet custT="1"/>
      <dgm:spPr/>
      <dgm:t>
        <a:bodyPr/>
        <a:lstStyle/>
        <a:p>
          <a:r>
            <a:rPr lang="en-GB" sz="2000"/>
            <a:t>We focused on prevention, quality and strong leadership across the system</a:t>
          </a:r>
          <a:r>
            <a:rPr lang="en-GB" sz="1800"/>
            <a:t>.</a:t>
          </a:r>
          <a:endParaRPr lang="en-US" sz="1800"/>
        </a:p>
      </dgm:t>
    </dgm:pt>
    <dgm:pt modelId="{454698FB-3A71-409A-A47C-4A12855945C9}" type="parTrans" cxnId="{B117AFF9-09C6-48F2-98C6-060319CD8628}">
      <dgm:prSet/>
      <dgm:spPr/>
      <dgm:t>
        <a:bodyPr/>
        <a:lstStyle/>
        <a:p>
          <a:endParaRPr lang="en-US" sz="1200"/>
        </a:p>
      </dgm:t>
    </dgm:pt>
    <dgm:pt modelId="{43185B7C-F5EA-4DF1-A8F6-7D06411ECFF1}" type="sibTrans" cxnId="{B117AFF9-09C6-48F2-98C6-060319CD8628}">
      <dgm:prSet/>
      <dgm:spPr/>
      <dgm:t>
        <a:bodyPr/>
        <a:lstStyle/>
        <a:p>
          <a:endParaRPr lang="en-US" sz="1200"/>
        </a:p>
      </dgm:t>
    </dgm:pt>
    <dgm:pt modelId="{27D31E26-E749-4B0C-AC25-B0C517FD87B3}" type="pres">
      <dgm:prSet presAssocID="{DB00FD32-5E39-4499-AFB6-7D685DEF5F33}" presName="linear" presStyleCnt="0">
        <dgm:presLayoutVars>
          <dgm:animLvl val="lvl"/>
          <dgm:resizeHandles val="exact"/>
        </dgm:presLayoutVars>
      </dgm:prSet>
      <dgm:spPr/>
    </dgm:pt>
    <dgm:pt modelId="{508162E6-768B-45E8-8BF2-AC7D044F0011}" type="pres">
      <dgm:prSet presAssocID="{845A799C-FB7D-457D-B710-E291EDEBF08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2995AE80-E8DB-4B39-8302-61DC1528E7B6}" type="pres">
      <dgm:prSet presAssocID="{EAF8FCB3-AB8D-465E-8406-64D4E54CC917}" presName="spacer" presStyleCnt="0"/>
      <dgm:spPr/>
    </dgm:pt>
    <dgm:pt modelId="{909D8826-6FCD-4E56-9537-5C52B45DDD92}" type="pres">
      <dgm:prSet presAssocID="{E7C3A651-D447-4020-A040-966C931ED6D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AD3A020-5B2C-4A1D-9129-629ECE552D13}" type="pres">
      <dgm:prSet presAssocID="{8A9385A5-5E83-466B-B9D7-0D3BF087B60C}" presName="spacer" presStyleCnt="0"/>
      <dgm:spPr/>
    </dgm:pt>
    <dgm:pt modelId="{33BEB01D-9D20-42C1-A076-D474352763D3}" type="pres">
      <dgm:prSet presAssocID="{A09D07BC-B9AB-4B84-9DF1-5ACF492D3FE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7230620-CBBD-4C35-8E28-A8C9FF0FA63D}" type="pres">
      <dgm:prSet presAssocID="{E4EAE3B4-3C7B-478F-8E68-43E2DCE7F8B3}" presName="spacer" presStyleCnt="0"/>
      <dgm:spPr/>
    </dgm:pt>
    <dgm:pt modelId="{EABA36C8-4784-4B6E-9BE7-A34784A6ACD2}" type="pres">
      <dgm:prSet presAssocID="{F3263C06-2188-4E4E-A1C0-5B4BDAAFB22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556E8CD-2D3C-4327-9353-0FF514B1334A}" type="pres">
      <dgm:prSet presAssocID="{2A1B0FD6-30E4-4E4A-BCB2-0A970A524351}" presName="spacer" presStyleCnt="0"/>
      <dgm:spPr/>
    </dgm:pt>
    <dgm:pt modelId="{45E22645-BB9F-421B-BEA3-B4F0A8F749A5}" type="pres">
      <dgm:prSet presAssocID="{4604BBA7-6885-484D-AE54-3FBB8C7D8F2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FCBD0320-80D6-4162-8B44-97FDCCA0BE4B}" type="presOf" srcId="{A09D07BC-B9AB-4B84-9DF1-5ACF492D3FE7}" destId="{33BEB01D-9D20-42C1-A076-D474352763D3}" srcOrd="0" destOrd="0" presId="urn:microsoft.com/office/officeart/2005/8/layout/vList2"/>
    <dgm:cxn modelId="{CD5C8B40-A7C0-4CFD-93AF-BD07F512BBDD}" type="presOf" srcId="{845A799C-FB7D-457D-B710-E291EDEBF080}" destId="{508162E6-768B-45E8-8BF2-AC7D044F0011}" srcOrd="0" destOrd="0" presId="urn:microsoft.com/office/officeart/2005/8/layout/vList2"/>
    <dgm:cxn modelId="{DCE96960-4E19-477A-83DC-738F9BA8687C}" srcId="{DB00FD32-5E39-4499-AFB6-7D685DEF5F33}" destId="{E7C3A651-D447-4020-A040-966C931ED6DD}" srcOrd="1" destOrd="0" parTransId="{C9D306B8-6C17-425B-B27F-312A152465CD}" sibTransId="{8A9385A5-5E83-466B-B9D7-0D3BF087B60C}"/>
    <dgm:cxn modelId="{89C82462-6367-410E-8BB9-ABFD10E74DB7}" type="presOf" srcId="{DB00FD32-5E39-4499-AFB6-7D685DEF5F33}" destId="{27D31E26-E749-4B0C-AC25-B0C517FD87B3}" srcOrd="0" destOrd="0" presId="urn:microsoft.com/office/officeart/2005/8/layout/vList2"/>
    <dgm:cxn modelId="{CA458F6B-C0F1-414E-A55B-F6A54FBDA456}" srcId="{DB00FD32-5E39-4499-AFB6-7D685DEF5F33}" destId="{A09D07BC-B9AB-4B84-9DF1-5ACF492D3FE7}" srcOrd="2" destOrd="0" parTransId="{3A659DCD-56DD-4D75-997B-8E096D82BB79}" sibTransId="{E4EAE3B4-3C7B-478F-8E68-43E2DCE7F8B3}"/>
    <dgm:cxn modelId="{A70A4194-BEC7-430F-BA9D-E4B8EA0B4BFE}" srcId="{DB00FD32-5E39-4499-AFB6-7D685DEF5F33}" destId="{F3263C06-2188-4E4E-A1C0-5B4BDAAFB22E}" srcOrd="3" destOrd="0" parTransId="{FA07D89F-DA82-4432-922E-429A742F0BD6}" sibTransId="{2A1B0FD6-30E4-4E4A-BCB2-0A970A524351}"/>
    <dgm:cxn modelId="{6EFC1E95-1FCB-42F6-B7E2-B66F79F36FB9}" type="presOf" srcId="{4604BBA7-6885-484D-AE54-3FBB8C7D8F29}" destId="{45E22645-BB9F-421B-BEA3-B4F0A8F749A5}" srcOrd="0" destOrd="0" presId="urn:microsoft.com/office/officeart/2005/8/layout/vList2"/>
    <dgm:cxn modelId="{7E67C2D2-0443-4A36-9C4F-93F0B3927475}" srcId="{DB00FD32-5E39-4499-AFB6-7D685DEF5F33}" destId="{845A799C-FB7D-457D-B710-E291EDEBF080}" srcOrd="0" destOrd="0" parTransId="{946A94AD-861B-40C0-AFD1-26B9D9F873E5}" sibTransId="{EAF8FCB3-AB8D-465E-8406-64D4E54CC917}"/>
    <dgm:cxn modelId="{1B499FE1-213B-4C1C-8DBB-3CF8204DE976}" type="presOf" srcId="{E7C3A651-D447-4020-A040-966C931ED6DD}" destId="{909D8826-6FCD-4E56-9537-5C52B45DDD92}" srcOrd="0" destOrd="0" presId="urn:microsoft.com/office/officeart/2005/8/layout/vList2"/>
    <dgm:cxn modelId="{D9BF1AE7-2CA5-4093-A4F3-5739505DE5E5}" type="presOf" srcId="{F3263C06-2188-4E4E-A1C0-5B4BDAAFB22E}" destId="{EABA36C8-4784-4B6E-9BE7-A34784A6ACD2}" srcOrd="0" destOrd="0" presId="urn:microsoft.com/office/officeart/2005/8/layout/vList2"/>
    <dgm:cxn modelId="{B117AFF9-09C6-48F2-98C6-060319CD8628}" srcId="{DB00FD32-5E39-4499-AFB6-7D685DEF5F33}" destId="{4604BBA7-6885-484D-AE54-3FBB8C7D8F29}" srcOrd="4" destOrd="0" parTransId="{454698FB-3A71-409A-A47C-4A12855945C9}" sibTransId="{43185B7C-F5EA-4DF1-A8F6-7D06411ECFF1}"/>
    <dgm:cxn modelId="{3B7C4B17-4CEA-4888-BECA-45E492B97AFA}" type="presParOf" srcId="{27D31E26-E749-4B0C-AC25-B0C517FD87B3}" destId="{508162E6-768B-45E8-8BF2-AC7D044F0011}" srcOrd="0" destOrd="0" presId="urn:microsoft.com/office/officeart/2005/8/layout/vList2"/>
    <dgm:cxn modelId="{9F6BEDA5-791C-4991-B7BE-99C30E5BA0C4}" type="presParOf" srcId="{27D31E26-E749-4B0C-AC25-B0C517FD87B3}" destId="{2995AE80-E8DB-4B39-8302-61DC1528E7B6}" srcOrd="1" destOrd="0" presId="urn:microsoft.com/office/officeart/2005/8/layout/vList2"/>
    <dgm:cxn modelId="{838AD84D-14D3-452B-AA4C-3B0A8B6621A1}" type="presParOf" srcId="{27D31E26-E749-4B0C-AC25-B0C517FD87B3}" destId="{909D8826-6FCD-4E56-9537-5C52B45DDD92}" srcOrd="2" destOrd="0" presId="urn:microsoft.com/office/officeart/2005/8/layout/vList2"/>
    <dgm:cxn modelId="{8C7CE86D-7050-42D4-B236-D2A6DC482394}" type="presParOf" srcId="{27D31E26-E749-4B0C-AC25-B0C517FD87B3}" destId="{0AD3A020-5B2C-4A1D-9129-629ECE552D13}" srcOrd="3" destOrd="0" presId="urn:microsoft.com/office/officeart/2005/8/layout/vList2"/>
    <dgm:cxn modelId="{FDBB87DA-FF11-4D1D-8E26-DDE3851CC4BE}" type="presParOf" srcId="{27D31E26-E749-4B0C-AC25-B0C517FD87B3}" destId="{33BEB01D-9D20-42C1-A076-D474352763D3}" srcOrd="4" destOrd="0" presId="urn:microsoft.com/office/officeart/2005/8/layout/vList2"/>
    <dgm:cxn modelId="{D741F7E6-C218-4317-B935-089FEA74B6ED}" type="presParOf" srcId="{27D31E26-E749-4B0C-AC25-B0C517FD87B3}" destId="{07230620-CBBD-4C35-8E28-A8C9FF0FA63D}" srcOrd="5" destOrd="0" presId="urn:microsoft.com/office/officeart/2005/8/layout/vList2"/>
    <dgm:cxn modelId="{60BFA0DD-F503-4D6F-B7B0-82CE6D7CF5D9}" type="presParOf" srcId="{27D31E26-E749-4B0C-AC25-B0C517FD87B3}" destId="{EABA36C8-4784-4B6E-9BE7-A34784A6ACD2}" srcOrd="6" destOrd="0" presId="urn:microsoft.com/office/officeart/2005/8/layout/vList2"/>
    <dgm:cxn modelId="{501DF1AB-827B-4FCB-82D6-1F5B8970999A}" type="presParOf" srcId="{27D31E26-E749-4B0C-AC25-B0C517FD87B3}" destId="{F556E8CD-2D3C-4327-9353-0FF514B1334A}" srcOrd="7" destOrd="0" presId="urn:microsoft.com/office/officeart/2005/8/layout/vList2"/>
    <dgm:cxn modelId="{6F4AE10A-80C4-4F05-95B1-0DFE2CACB5B9}" type="presParOf" srcId="{27D31E26-E749-4B0C-AC25-B0C517FD87B3}" destId="{45E22645-BB9F-421B-BEA3-B4F0A8F749A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A87827-D150-4353-92F0-13DA876EA216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E2AC74C-880E-4112-B9B7-91FE355B8639}">
      <dgm:prSet custT="1"/>
      <dgm:spPr/>
      <dgm:t>
        <a:bodyPr/>
        <a:lstStyle/>
        <a:p>
          <a:pPr>
            <a:defRPr cap="all"/>
          </a:pPr>
          <a:r>
            <a:rPr lang="en-GB" sz="1400"/>
            <a:t>faster responses at First Contact (4 weeks → 24 hours)</a:t>
          </a:r>
          <a:endParaRPr lang="en-US" sz="1400"/>
        </a:p>
      </dgm:t>
    </dgm:pt>
    <dgm:pt modelId="{3D1CD22B-E2B4-4C93-9829-5CBC5363ACD2}" type="parTrans" cxnId="{9EE4A403-520D-494D-97AA-5A073364AF21}">
      <dgm:prSet/>
      <dgm:spPr/>
      <dgm:t>
        <a:bodyPr/>
        <a:lstStyle/>
        <a:p>
          <a:endParaRPr lang="en-US"/>
        </a:p>
      </dgm:t>
    </dgm:pt>
    <dgm:pt modelId="{3D2D0236-40FF-479A-8424-6629C9D557C9}" type="sibTrans" cxnId="{9EE4A403-520D-494D-97AA-5A073364AF21}">
      <dgm:prSet/>
      <dgm:spPr/>
      <dgm:t>
        <a:bodyPr/>
        <a:lstStyle/>
        <a:p>
          <a:endParaRPr lang="en-US"/>
        </a:p>
      </dgm:t>
    </dgm:pt>
    <dgm:pt modelId="{02C0D990-3AA8-4132-BFDF-2429644B873C}">
      <dgm:prSet custT="1"/>
      <dgm:spPr/>
      <dgm:t>
        <a:bodyPr/>
        <a:lstStyle/>
        <a:p>
          <a:pPr>
            <a:defRPr cap="all"/>
          </a:pPr>
          <a:r>
            <a:rPr lang="en-GB" sz="1400" dirty="0"/>
            <a:t>Waiting lists reduced</a:t>
          </a:r>
          <a:endParaRPr lang="en-US" sz="1400" dirty="0"/>
        </a:p>
      </dgm:t>
    </dgm:pt>
    <dgm:pt modelId="{8C455DBD-BBF2-4D9F-B334-185B4E40AA90}" type="parTrans" cxnId="{F51A34F7-9C35-414D-9C4F-23B044E12840}">
      <dgm:prSet/>
      <dgm:spPr/>
      <dgm:t>
        <a:bodyPr/>
        <a:lstStyle/>
        <a:p>
          <a:endParaRPr lang="en-US"/>
        </a:p>
      </dgm:t>
    </dgm:pt>
    <dgm:pt modelId="{D395C457-7802-4BB7-8F63-368A6E7C7B36}" type="sibTrans" cxnId="{F51A34F7-9C35-414D-9C4F-23B044E12840}">
      <dgm:prSet/>
      <dgm:spPr/>
      <dgm:t>
        <a:bodyPr/>
        <a:lstStyle/>
        <a:p>
          <a:endParaRPr lang="en-US"/>
        </a:p>
      </dgm:t>
    </dgm:pt>
    <dgm:pt modelId="{719FCFBC-16B0-4F4D-A89C-844E2C172109}">
      <dgm:prSet custT="1"/>
      <dgm:spPr/>
      <dgm:t>
        <a:bodyPr/>
        <a:lstStyle/>
        <a:p>
          <a:pPr>
            <a:defRPr cap="all"/>
          </a:pPr>
          <a:r>
            <a:rPr lang="en-GB" sz="1400"/>
            <a:t>Stronger neighbourhood working</a:t>
          </a:r>
          <a:endParaRPr lang="en-US" sz="1400"/>
        </a:p>
      </dgm:t>
    </dgm:pt>
    <dgm:pt modelId="{4D3C6C2A-BC30-42B1-9EA3-E95E4FDD4A7D}" type="parTrans" cxnId="{161B0787-EF2C-4F0B-BF9F-4D11A3D75D17}">
      <dgm:prSet/>
      <dgm:spPr/>
      <dgm:t>
        <a:bodyPr/>
        <a:lstStyle/>
        <a:p>
          <a:endParaRPr lang="en-US"/>
        </a:p>
      </dgm:t>
    </dgm:pt>
    <dgm:pt modelId="{5D45E029-7E2A-46C3-A349-9EF0EA062D22}" type="sibTrans" cxnId="{161B0787-EF2C-4F0B-BF9F-4D11A3D75D17}">
      <dgm:prSet/>
      <dgm:spPr/>
      <dgm:t>
        <a:bodyPr/>
        <a:lstStyle/>
        <a:p>
          <a:endParaRPr lang="en-US"/>
        </a:p>
      </dgm:t>
    </dgm:pt>
    <dgm:pt modelId="{EF028393-1920-4F11-B198-CA6F320F7E51}">
      <dgm:prSet custT="1"/>
      <dgm:spPr/>
      <dgm:t>
        <a:bodyPr/>
        <a:lstStyle/>
        <a:p>
          <a:pPr>
            <a:defRPr cap="all"/>
          </a:pPr>
          <a:r>
            <a:rPr lang="en-GB" sz="1400"/>
            <a:t>Expansion of Village Agents</a:t>
          </a:r>
          <a:endParaRPr lang="en-US" sz="1400"/>
        </a:p>
      </dgm:t>
    </dgm:pt>
    <dgm:pt modelId="{28B28D28-8603-401F-91EF-4A514F34D657}" type="parTrans" cxnId="{748F143A-BE51-4613-9FA5-B1EC2E17BF5F}">
      <dgm:prSet/>
      <dgm:spPr/>
      <dgm:t>
        <a:bodyPr/>
        <a:lstStyle/>
        <a:p>
          <a:endParaRPr lang="en-US"/>
        </a:p>
      </dgm:t>
    </dgm:pt>
    <dgm:pt modelId="{A8B69E2A-8640-4C82-960F-1A6744E1592D}" type="sibTrans" cxnId="{748F143A-BE51-4613-9FA5-B1EC2E17BF5F}">
      <dgm:prSet/>
      <dgm:spPr/>
      <dgm:t>
        <a:bodyPr/>
        <a:lstStyle/>
        <a:p>
          <a:endParaRPr lang="en-US"/>
        </a:p>
      </dgm:t>
    </dgm:pt>
    <dgm:pt modelId="{4B08570B-4CF5-4679-B2F3-0BEDA8F0E1E9}">
      <dgm:prSet custT="1"/>
      <dgm:spPr/>
      <dgm:t>
        <a:bodyPr/>
        <a:lstStyle/>
        <a:p>
          <a:pPr>
            <a:defRPr cap="all"/>
          </a:pPr>
          <a:r>
            <a:rPr lang="en-GB" sz="1400"/>
            <a:t>Better access to information and advice</a:t>
          </a:r>
          <a:endParaRPr lang="en-US" sz="1400"/>
        </a:p>
      </dgm:t>
    </dgm:pt>
    <dgm:pt modelId="{0770CB08-A4B7-4814-9E83-47E042607E65}" type="parTrans" cxnId="{D4F9AA10-D112-4724-905C-CB8EF6930DFD}">
      <dgm:prSet/>
      <dgm:spPr/>
      <dgm:t>
        <a:bodyPr/>
        <a:lstStyle/>
        <a:p>
          <a:endParaRPr lang="en-US"/>
        </a:p>
      </dgm:t>
    </dgm:pt>
    <dgm:pt modelId="{6C919599-0CDB-438D-83A7-1422708DC3F3}" type="sibTrans" cxnId="{D4F9AA10-D112-4724-905C-CB8EF6930DFD}">
      <dgm:prSet/>
      <dgm:spPr/>
      <dgm:t>
        <a:bodyPr/>
        <a:lstStyle/>
        <a:p>
          <a:endParaRPr lang="en-US"/>
        </a:p>
      </dgm:t>
    </dgm:pt>
    <dgm:pt modelId="{1CE857C6-B318-408C-93D7-9A58A92BDC9F}">
      <dgm:prSet custT="1"/>
      <dgm:spPr/>
      <dgm:t>
        <a:bodyPr/>
        <a:lstStyle/>
        <a:p>
          <a:pPr>
            <a:defRPr cap="all"/>
          </a:pPr>
          <a:r>
            <a:rPr lang="en-GB" sz="1400"/>
            <a:t>Improved support for young people and unpaid carers</a:t>
          </a:r>
          <a:endParaRPr lang="en-US" sz="1400"/>
        </a:p>
      </dgm:t>
    </dgm:pt>
    <dgm:pt modelId="{CE7D2557-093D-4F8D-BD2E-E0F61852EF0A}" type="parTrans" cxnId="{B3AA7C20-77B4-420D-96DB-FC876EE04CD1}">
      <dgm:prSet/>
      <dgm:spPr/>
      <dgm:t>
        <a:bodyPr/>
        <a:lstStyle/>
        <a:p>
          <a:endParaRPr lang="en-US"/>
        </a:p>
      </dgm:t>
    </dgm:pt>
    <dgm:pt modelId="{E7E2ABFE-1B96-475F-9A27-9D19EA5F8EC6}" type="sibTrans" cxnId="{B3AA7C20-77B4-420D-96DB-FC876EE04CD1}">
      <dgm:prSet/>
      <dgm:spPr/>
      <dgm:t>
        <a:bodyPr/>
        <a:lstStyle/>
        <a:p>
          <a:endParaRPr lang="en-US"/>
        </a:p>
      </dgm:t>
    </dgm:pt>
    <dgm:pt modelId="{3F0259E8-A9B9-4E77-A67C-A9E875911780}">
      <dgm:prSet custT="1"/>
      <dgm:spPr/>
      <dgm:t>
        <a:bodyPr/>
        <a:lstStyle/>
        <a:p>
          <a:pPr>
            <a:defRPr cap="all"/>
          </a:pPr>
          <a:r>
            <a:rPr lang="en-GB" sz="1400"/>
            <a:t>Technology improving safety</a:t>
          </a:r>
          <a:endParaRPr lang="en-US" sz="1400"/>
        </a:p>
      </dgm:t>
    </dgm:pt>
    <dgm:pt modelId="{1B579203-580C-43D4-A386-8E8ACBBE8406}" type="parTrans" cxnId="{B3502C1C-9921-44A7-B4B6-5D6E4CF6FEB1}">
      <dgm:prSet/>
      <dgm:spPr/>
      <dgm:t>
        <a:bodyPr/>
        <a:lstStyle/>
        <a:p>
          <a:endParaRPr lang="en-US"/>
        </a:p>
      </dgm:t>
    </dgm:pt>
    <dgm:pt modelId="{705A7898-95BD-4F8D-8B0C-551BB2F4BE84}" type="sibTrans" cxnId="{B3502C1C-9921-44A7-B4B6-5D6E4CF6FEB1}">
      <dgm:prSet/>
      <dgm:spPr/>
      <dgm:t>
        <a:bodyPr/>
        <a:lstStyle/>
        <a:p>
          <a:endParaRPr lang="en-US"/>
        </a:p>
      </dgm:t>
    </dgm:pt>
    <dgm:pt modelId="{8337EBDD-CA72-4805-B53C-8EBB702E51B0}">
      <dgm:prSet custT="1"/>
      <dgm:spPr/>
      <dgm:t>
        <a:bodyPr/>
        <a:lstStyle/>
        <a:p>
          <a:pPr>
            <a:defRPr cap="all"/>
          </a:pPr>
          <a:r>
            <a:rPr lang="en-GB" sz="1400"/>
            <a:t>Stronger provider relationships and new Market Shaping Forum</a:t>
          </a:r>
          <a:endParaRPr lang="en-US" sz="1400"/>
        </a:p>
      </dgm:t>
    </dgm:pt>
    <dgm:pt modelId="{63937A11-996D-4CF1-A6A0-AA86624F9EAF}" type="parTrans" cxnId="{C9AC197B-0369-4C1D-86E6-757AA2E6BC21}">
      <dgm:prSet/>
      <dgm:spPr/>
      <dgm:t>
        <a:bodyPr/>
        <a:lstStyle/>
        <a:p>
          <a:endParaRPr lang="en-US"/>
        </a:p>
      </dgm:t>
    </dgm:pt>
    <dgm:pt modelId="{60215E4C-BAB0-4DA5-AFE5-F726924CA3CB}" type="sibTrans" cxnId="{C9AC197B-0369-4C1D-86E6-757AA2E6BC21}">
      <dgm:prSet/>
      <dgm:spPr/>
      <dgm:t>
        <a:bodyPr/>
        <a:lstStyle/>
        <a:p>
          <a:endParaRPr lang="en-US"/>
        </a:p>
      </dgm:t>
    </dgm:pt>
    <dgm:pt modelId="{35D12B1B-F788-4A62-95AC-CB390DD3B0E7}" type="pres">
      <dgm:prSet presAssocID="{ECA87827-D150-4353-92F0-13DA876EA216}" presName="root" presStyleCnt="0">
        <dgm:presLayoutVars>
          <dgm:dir/>
          <dgm:resizeHandles val="exact"/>
        </dgm:presLayoutVars>
      </dgm:prSet>
      <dgm:spPr/>
    </dgm:pt>
    <dgm:pt modelId="{EC9652A3-C4AF-48D4-80DE-CFC48C2437D5}" type="pres">
      <dgm:prSet presAssocID="{5E2AC74C-880E-4112-B9B7-91FE355B8639}" presName="compNode" presStyleCnt="0"/>
      <dgm:spPr/>
    </dgm:pt>
    <dgm:pt modelId="{31F014EF-35C9-4C04-B916-9F63C30420E1}" type="pres">
      <dgm:prSet presAssocID="{5E2AC74C-880E-4112-B9B7-91FE355B8639}" presName="iconBgRect" presStyleLbl="bgShp" presStyleIdx="0" presStyleCnt="8"/>
      <dgm:spPr/>
    </dgm:pt>
    <dgm:pt modelId="{BFCA5026-8909-4FCB-B9C2-02D2B0089DA5}" type="pres">
      <dgm:prSet presAssocID="{5E2AC74C-880E-4112-B9B7-91FE355B8639}" presName="iconRect" presStyleLbl="node1" presStyleIdx="0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aker Phone"/>
        </a:ext>
      </dgm:extLst>
    </dgm:pt>
    <dgm:pt modelId="{16236E3B-3E3C-4817-A41C-6594B4C2DF15}" type="pres">
      <dgm:prSet presAssocID="{5E2AC74C-880E-4112-B9B7-91FE355B8639}" presName="spaceRect" presStyleCnt="0"/>
      <dgm:spPr/>
    </dgm:pt>
    <dgm:pt modelId="{F3442F13-8171-423A-B6F0-B6754C3F7AA9}" type="pres">
      <dgm:prSet presAssocID="{5E2AC74C-880E-4112-B9B7-91FE355B8639}" presName="textRect" presStyleLbl="revTx" presStyleIdx="0" presStyleCnt="8" custLinFactNeighborX="798" custLinFactNeighborY="-14592">
        <dgm:presLayoutVars>
          <dgm:chMax val="1"/>
          <dgm:chPref val="1"/>
        </dgm:presLayoutVars>
      </dgm:prSet>
      <dgm:spPr/>
    </dgm:pt>
    <dgm:pt modelId="{2EB5F454-984C-4024-BAE2-911AE8076AC6}" type="pres">
      <dgm:prSet presAssocID="{3D2D0236-40FF-479A-8424-6629C9D557C9}" presName="sibTrans" presStyleCnt="0"/>
      <dgm:spPr/>
    </dgm:pt>
    <dgm:pt modelId="{F812B5D8-C3BA-40FF-8B37-997F7A34D85D}" type="pres">
      <dgm:prSet presAssocID="{02C0D990-3AA8-4132-BFDF-2429644B873C}" presName="compNode" presStyleCnt="0"/>
      <dgm:spPr/>
    </dgm:pt>
    <dgm:pt modelId="{4C6937B1-E7BA-4413-AE64-0BB5388B1300}" type="pres">
      <dgm:prSet presAssocID="{02C0D990-3AA8-4132-BFDF-2429644B873C}" presName="iconBgRect" presStyleLbl="bgShp" presStyleIdx="1" presStyleCnt="8"/>
      <dgm:spPr/>
    </dgm:pt>
    <dgm:pt modelId="{912B12A2-C92D-4121-A7BF-347BE8DDDADB}" type="pres">
      <dgm:prSet presAssocID="{02C0D990-3AA8-4132-BFDF-2429644B873C}" presName="iconRect" presStyleLbl="node1" presStyleIdx="1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15849A0C-B787-4193-A0CA-478C0EEF177E}" type="pres">
      <dgm:prSet presAssocID="{02C0D990-3AA8-4132-BFDF-2429644B873C}" presName="spaceRect" presStyleCnt="0"/>
      <dgm:spPr/>
    </dgm:pt>
    <dgm:pt modelId="{F79DD5BC-FA11-48A0-B4E2-683E6CAFB2C6}" type="pres">
      <dgm:prSet presAssocID="{02C0D990-3AA8-4132-BFDF-2429644B873C}" presName="textRect" presStyleLbl="revTx" presStyleIdx="1" presStyleCnt="8">
        <dgm:presLayoutVars>
          <dgm:chMax val="1"/>
          <dgm:chPref val="1"/>
        </dgm:presLayoutVars>
      </dgm:prSet>
      <dgm:spPr/>
    </dgm:pt>
    <dgm:pt modelId="{4C474BFD-5B26-4162-8443-C7BC3D6FB9F7}" type="pres">
      <dgm:prSet presAssocID="{D395C457-7802-4BB7-8F63-368A6E7C7B36}" presName="sibTrans" presStyleCnt="0"/>
      <dgm:spPr/>
    </dgm:pt>
    <dgm:pt modelId="{871362C5-AE09-4B22-98F0-FFB63C4B7E33}" type="pres">
      <dgm:prSet presAssocID="{719FCFBC-16B0-4F4D-A89C-844E2C172109}" presName="compNode" presStyleCnt="0"/>
      <dgm:spPr/>
    </dgm:pt>
    <dgm:pt modelId="{879BDE25-B11A-4CE5-8832-9F860217E1D7}" type="pres">
      <dgm:prSet presAssocID="{719FCFBC-16B0-4F4D-A89C-844E2C172109}" presName="iconBgRect" presStyleLbl="bgShp" presStyleIdx="2" presStyleCnt="8"/>
      <dgm:spPr/>
    </dgm:pt>
    <dgm:pt modelId="{EDBD4C7A-3BB0-4055-AD0F-D0991A845EA5}" type="pres">
      <dgm:prSet presAssocID="{719FCFBC-16B0-4F4D-A89C-844E2C172109}" presName="iconRect" presStyleLbl="node1" presStyleIdx="2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2E596D5D-A1E7-4D5D-B642-E7BCEF37A90D}" type="pres">
      <dgm:prSet presAssocID="{719FCFBC-16B0-4F4D-A89C-844E2C172109}" presName="spaceRect" presStyleCnt="0"/>
      <dgm:spPr/>
    </dgm:pt>
    <dgm:pt modelId="{3AC0CB18-C233-4743-AD3E-721B58395BFB}" type="pres">
      <dgm:prSet presAssocID="{719FCFBC-16B0-4F4D-A89C-844E2C172109}" presName="textRect" presStyleLbl="revTx" presStyleIdx="2" presStyleCnt="8">
        <dgm:presLayoutVars>
          <dgm:chMax val="1"/>
          <dgm:chPref val="1"/>
        </dgm:presLayoutVars>
      </dgm:prSet>
      <dgm:spPr/>
    </dgm:pt>
    <dgm:pt modelId="{7B8BD284-25D4-48FF-BAF6-E5BC28F75453}" type="pres">
      <dgm:prSet presAssocID="{5D45E029-7E2A-46C3-A349-9EF0EA062D22}" presName="sibTrans" presStyleCnt="0"/>
      <dgm:spPr/>
    </dgm:pt>
    <dgm:pt modelId="{74CDE507-AC26-4C12-818F-9E60E9FB1FB8}" type="pres">
      <dgm:prSet presAssocID="{EF028393-1920-4F11-B198-CA6F320F7E51}" presName="compNode" presStyleCnt="0"/>
      <dgm:spPr/>
    </dgm:pt>
    <dgm:pt modelId="{9B020C87-AC14-460A-8677-1516CEE9FA43}" type="pres">
      <dgm:prSet presAssocID="{EF028393-1920-4F11-B198-CA6F320F7E51}" presName="iconBgRect" presStyleLbl="bgShp" presStyleIdx="3" presStyleCnt="8"/>
      <dgm:spPr/>
    </dgm:pt>
    <dgm:pt modelId="{0A104B07-ABD8-47C4-A9AA-2EC19C06D12C}" type="pres">
      <dgm:prSet presAssocID="{EF028393-1920-4F11-B198-CA6F320F7E51}" presName="iconRect" presStyleLbl="node1" presStyleIdx="3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3648CDD6-DC7A-4076-9B66-6E14665382ED}" type="pres">
      <dgm:prSet presAssocID="{EF028393-1920-4F11-B198-CA6F320F7E51}" presName="spaceRect" presStyleCnt="0"/>
      <dgm:spPr/>
    </dgm:pt>
    <dgm:pt modelId="{82277FCF-26C5-4368-8C32-6FDD9E23D3C3}" type="pres">
      <dgm:prSet presAssocID="{EF028393-1920-4F11-B198-CA6F320F7E51}" presName="textRect" presStyleLbl="revTx" presStyleIdx="3" presStyleCnt="8">
        <dgm:presLayoutVars>
          <dgm:chMax val="1"/>
          <dgm:chPref val="1"/>
        </dgm:presLayoutVars>
      </dgm:prSet>
      <dgm:spPr/>
    </dgm:pt>
    <dgm:pt modelId="{D30EDFE6-C86E-4BDD-8E36-8C7AFADCCBE5}" type="pres">
      <dgm:prSet presAssocID="{A8B69E2A-8640-4C82-960F-1A6744E1592D}" presName="sibTrans" presStyleCnt="0"/>
      <dgm:spPr/>
    </dgm:pt>
    <dgm:pt modelId="{D978FF44-F68C-4E30-A1C9-E2372149F93C}" type="pres">
      <dgm:prSet presAssocID="{4B08570B-4CF5-4679-B2F3-0BEDA8F0E1E9}" presName="compNode" presStyleCnt="0"/>
      <dgm:spPr/>
    </dgm:pt>
    <dgm:pt modelId="{92727E76-E8BC-4658-8C7B-4CF121B26491}" type="pres">
      <dgm:prSet presAssocID="{4B08570B-4CF5-4679-B2F3-0BEDA8F0E1E9}" presName="iconBgRect" presStyleLbl="bgShp" presStyleIdx="4" presStyleCnt="8"/>
      <dgm:spPr/>
    </dgm:pt>
    <dgm:pt modelId="{FD17F36F-292F-41D0-A5E0-58E6D99180BE}" type="pres">
      <dgm:prSet presAssocID="{4B08570B-4CF5-4679-B2F3-0BEDA8F0E1E9}" presName="iconRect" presStyleLbl="node1" presStyleIdx="4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01F3E50A-1C24-44FD-8201-1B1643D14CEA}" type="pres">
      <dgm:prSet presAssocID="{4B08570B-4CF5-4679-B2F3-0BEDA8F0E1E9}" presName="spaceRect" presStyleCnt="0"/>
      <dgm:spPr/>
    </dgm:pt>
    <dgm:pt modelId="{061A2DCD-64A1-451C-8F3D-F3DADDE4AE6E}" type="pres">
      <dgm:prSet presAssocID="{4B08570B-4CF5-4679-B2F3-0BEDA8F0E1E9}" presName="textRect" presStyleLbl="revTx" presStyleIdx="4" presStyleCnt="8">
        <dgm:presLayoutVars>
          <dgm:chMax val="1"/>
          <dgm:chPref val="1"/>
        </dgm:presLayoutVars>
      </dgm:prSet>
      <dgm:spPr/>
    </dgm:pt>
    <dgm:pt modelId="{4D420454-779E-47AE-AF4F-8CAADDB19174}" type="pres">
      <dgm:prSet presAssocID="{6C919599-0CDB-438D-83A7-1422708DC3F3}" presName="sibTrans" presStyleCnt="0"/>
      <dgm:spPr/>
    </dgm:pt>
    <dgm:pt modelId="{23BFC143-6CBB-4F29-96C3-BCBA7CF68935}" type="pres">
      <dgm:prSet presAssocID="{1CE857C6-B318-408C-93D7-9A58A92BDC9F}" presName="compNode" presStyleCnt="0"/>
      <dgm:spPr/>
    </dgm:pt>
    <dgm:pt modelId="{E099F197-8F8B-45B1-804D-6B55AC774045}" type="pres">
      <dgm:prSet presAssocID="{1CE857C6-B318-408C-93D7-9A58A92BDC9F}" presName="iconBgRect" presStyleLbl="bgShp" presStyleIdx="5" presStyleCnt="8"/>
      <dgm:spPr/>
    </dgm:pt>
    <dgm:pt modelId="{D8727015-108D-4A79-87EA-808B54C0F2B2}" type="pres">
      <dgm:prSet presAssocID="{1CE857C6-B318-408C-93D7-9A58A92BDC9F}" presName="iconRect" presStyleLbl="node1" presStyleIdx="5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6A124CC8-73B6-474C-BE92-459677EB0074}" type="pres">
      <dgm:prSet presAssocID="{1CE857C6-B318-408C-93D7-9A58A92BDC9F}" presName="spaceRect" presStyleCnt="0"/>
      <dgm:spPr/>
    </dgm:pt>
    <dgm:pt modelId="{02AE2346-8284-40C6-B0EE-D44EA2346487}" type="pres">
      <dgm:prSet presAssocID="{1CE857C6-B318-408C-93D7-9A58A92BDC9F}" presName="textRect" presStyleLbl="revTx" presStyleIdx="5" presStyleCnt="8">
        <dgm:presLayoutVars>
          <dgm:chMax val="1"/>
          <dgm:chPref val="1"/>
        </dgm:presLayoutVars>
      </dgm:prSet>
      <dgm:spPr/>
    </dgm:pt>
    <dgm:pt modelId="{33DB6DB3-B36A-4F7C-9E8F-77196EA44F00}" type="pres">
      <dgm:prSet presAssocID="{E7E2ABFE-1B96-475F-9A27-9D19EA5F8EC6}" presName="sibTrans" presStyleCnt="0"/>
      <dgm:spPr/>
    </dgm:pt>
    <dgm:pt modelId="{BE303834-8733-4493-B75B-24C7620A25F8}" type="pres">
      <dgm:prSet presAssocID="{3F0259E8-A9B9-4E77-A67C-A9E875911780}" presName="compNode" presStyleCnt="0"/>
      <dgm:spPr/>
    </dgm:pt>
    <dgm:pt modelId="{C383534C-E198-4992-903E-904A7D49A7F3}" type="pres">
      <dgm:prSet presAssocID="{3F0259E8-A9B9-4E77-A67C-A9E875911780}" presName="iconBgRect" presStyleLbl="bgShp" presStyleIdx="6" presStyleCnt="8"/>
      <dgm:spPr/>
    </dgm:pt>
    <dgm:pt modelId="{1E31E4DC-04E4-4C9F-9827-7DAC116B847B}" type="pres">
      <dgm:prSet presAssocID="{3F0259E8-A9B9-4E77-A67C-A9E875911780}" presName="iconRect" presStyleLbl="node1" presStyleIdx="6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04D6A5E8-E073-4331-86DE-23F37A7EEC94}" type="pres">
      <dgm:prSet presAssocID="{3F0259E8-A9B9-4E77-A67C-A9E875911780}" presName="spaceRect" presStyleCnt="0"/>
      <dgm:spPr/>
    </dgm:pt>
    <dgm:pt modelId="{697FB25D-D559-468B-BCA8-91714D110C24}" type="pres">
      <dgm:prSet presAssocID="{3F0259E8-A9B9-4E77-A67C-A9E875911780}" presName="textRect" presStyleLbl="revTx" presStyleIdx="6" presStyleCnt="8">
        <dgm:presLayoutVars>
          <dgm:chMax val="1"/>
          <dgm:chPref val="1"/>
        </dgm:presLayoutVars>
      </dgm:prSet>
      <dgm:spPr/>
    </dgm:pt>
    <dgm:pt modelId="{6C5AF255-5484-4A6C-8911-443C9A989B11}" type="pres">
      <dgm:prSet presAssocID="{705A7898-95BD-4F8D-8B0C-551BB2F4BE84}" presName="sibTrans" presStyleCnt="0"/>
      <dgm:spPr/>
    </dgm:pt>
    <dgm:pt modelId="{1A819D3B-03E9-48A3-AEF2-0492EA94C51A}" type="pres">
      <dgm:prSet presAssocID="{8337EBDD-CA72-4805-B53C-8EBB702E51B0}" presName="compNode" presStyleCnt="0"/>
      <dgm:spPr/>
    </dgm:pt>
    <dgm:pt modelId="{114CB335-08E2-4C26-AEB6-6F1E8C172948}" type="pres">
      <dgm:prSet presAssocID="{8337EBDD-CA72-4805-B53C-8EBB702E51B0}" presName="iconBgRect" presStyleLbl="bgShp" presStyleIdx="7" presStyleCnt="8"/>
      <dgm:spPr/>
    </dgm:pt>
    <dgm:pt modelId="{13F8809F-221D-423F-B0E3-1ED03BB7D85F}" type="pres">
      <dgm:prSet presAssocID="{8337EBDD-CA72-4805-B53C-8EBB702E51B0}" presName="iconRect" presStyleLbl="node1" presStyleIdx="7" presStyleCnt="8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81557A8B-D1E9-49F6-9441-D0DF4E29C09D}" type="pres">
      <dgm:prSet presAssocID="{8337EBDD-CA72-4805-B53C-8EBB702E51B0}" presName="spaceRect" presStyleCnt="0"/>
      <dgm:spPr/>
    </dgm:pt>
    <dgm:pt modelId="{045C0B39-5C38-491E-9A02-7AFC6869F78C}" type="pres">
      <dgm:prSet presAssocID="{8337EBDD-CA72-4805-B53C-8EBB702E51B0}" presName="textRect" presStyleLbl="revTx" presStyleIdx="7" presStyleCnt="8">
        <dgm:presLayoutVars>
          <dgm:chMax val="1"/>
          <dgm:chPref val="1"/>
        </dgm:presLayoutVars>
      </dgm:prSet>
      <dgm:spPr/>
    </dgm:pt>
  </dgm:ptLst>
  <dgm:cxnLst>
    <dgm:cxn modelId="{EB651100-96FF-4C1F-A622-90564DB9EE8F}" type="presOf" srcId="{719FCFBC-16B0-4F4D-A89C-844E2C172109}" destId="{3AC0CB18-C233-4743-AD3E-721B58395BFB}" srcOrd="0" destOrd="0" presId="urn:microsoft.com/office/officeart/2018/5/layout/IconCircleLabelList"/>
    <dgm:cxn modelId="{9EE4A403-520D-494D-97AA-5A073364AF21}" srcId="{ECA87827-D150-4353-92F0-13DA876EA216}" destId="{5E2AC74C-880E-4112-B9B7-91FE355B8639}" srcOrd="0" destOrd="0" parTransId="{3D1CD22B-E2B4-4C93-9829-5CBC5363ACD2}" sibTransId="{3D2D0236-40FF-479A-8424-6629C9D557C9}"/>
    <dgm:cxn modelId="{78F91A0E-4E1D-492A-AB3E-2EB09CB2158D}" type="presOf" srcId="{02C0D990-3AA8-4132-BFDF-2429644B873C}" destId="{F79DD5BC-FA11-48A0-B4E2-683E6CAFB2C6}" srcOrd="0" destOrd="0" presId="urn:microsoft.com/office/officeart/2018/5/layout/IconCircleLabelList"/>
    <dgm:cxn modelId="{D4F9AA10-D112-4724-905C-CB8EF6930DFD}" srcId="{ECA87827-D150-4353-92F0-13DA876EA216}" destId="{4B08570B-4CF5-4679-B2F3-0BEDA8F0E1E9}" srcOrd="4" destOrd="0" parTransId="{0770CB08-A4B7-4814-9E83-47E042607E65}" sibTransId="{6C919599-0CDB-438D-83A7-1422708DC3F3}"/>
    <dgm:cxn modelId="{BD91C519-208A-4EBA-8BB9-3D37AB777926}" type="presOf" srcId="{ECA87827-D150-4353-92F0-13DA876EA216}" destId="{35D12B1B-F788-4A62-95AC-CB390DD3B0E7}" srcOrd="0" destOrd="0" presId="urn:microsoft.com/office/officeart/2018/5/layout/IconCircleLabelList"/>
    <dgm:cxn modelId="{B3502C1C-9921-44A7-B4B6-5D6E4CF6FEB1}" srcId="{ECA87827-D150-4353-92F0-13DA876EA216}" destId="{3F0259E8-A9B9-4E77-A67C-A9E875911780}" srcOrd="6" destOrd="0" parTransId="{1B579203-580C-43D4-A386-8E8ACBBE8406}" sibTransId="{705A7898-95BD-4F8D-8B0C-551BB2F4BE84}"/>
    <dgm:cxn modelId="{8A43511D-FB88-4274-9803-AE21E6CA7032}" type="presOf" srcId="{3F0259E8-A9B9-4E77-A67C-A9E875911780}" destId="{697FB25D-D559-468B-BCA8-91714D110C24}" srcOrd="0" destOrd="0" presId="urn:microsoft.com/office/officeart/2018/5/layout/IconCircleLabelList"/>
    <dgm:cxn modelId="{B3AA7C20-77B4-420D-96DB-FC876EE04CD1}" srcId="{ECA87827-D150-4353-92F0-13DA876EA216}" destId="{1CE857C6-B318-408C-93D7-9A58A92BDC9F}" srcOrd="5" destOrd="0" parTransId="{CE7D2557-093D-4F8D-BD2E-E0F61852EF0A}" sibTransId="{E7E2ABFE-1B96-475F-9A27-9D19EA5F8EC6}"/>
    <dgm:cxn modelId="{CCA6D22D-A9DF-49F9-9609-214D9FA9253F}" type="presOf" srcId="{1CE857C6-B318-408C-93D7-9A58A92BDC9F}" destId="{02AE2346-8284-40C6-B0EE-D44EA2346487}" srcOrd="0" destOrd="0" presId="urn:microsoft.com/office/officeart/2018/5/layout/IconCircleLabelList"/>
    <dgm:cxn modelId="{748F143A-BE51-4613-9FA5-B1EC2E17BF5F}" srcId="{ECA87827-D150-4353-92F0-13DA876EA216}" destId="{EF028393-1920-4F11-B198-CA6F320F7E51}" srcOrd="3" destOrd="0" parTransId="{28B28D28-8603-401F-91EF-4A514F34D657}" sibTransId="{A8B69E2A-8640-4C82-960F-1A6744E1592D}"/>
    <dgm:cxn modelId="{994D8C59-CB00-45D0-8813-8CC9B1034360}" type="presOf" srcId="{8337EBDD-CA72-4805-B53C-8EBB702E51B0}" destId="{045C0B39-5C38-491E-9A02-7AFC6869F78C}" srcOrd="0" destOrd="0" presId="urn:microsoft.com/office/officeart/2018/5/layout/IconCircleLabelList"/>
    <dgm:cxn modelId="{C9AC197B-0369-4C1D-86E6-757AA2E6BC21}" srcId="{ECA87827-D150-4353-92F0-13DA876EA216}" destId="{8337EBDD-CA72-4805-B53C-8EBB702E51B0}" srcOrd="7" destOrd="0" parTransId="{63937A11-996D-4CF1-A6A0-AA86624F9EAF}" sibTransId="{60215E4C-BAB0-4DA5-AFE5-F726924CA3CB}"/>
    <dgm:cxn modelId="{161B0787-EF2C-4F0B-BF9F-4D11A3D75D17}" srcId="{ECA87827-D150-4353-92F0-13DA876EA216}" destId="{719FCFBC-16B0-4F4D-A89C-844E2C172109}" srcOrd="2" destOrd="0" parTransId="{4D3C6C2A-BC30-42B1-9EA3-E95E4FDD4A7D}" sibTransId="{5D45E029-7E2A-46C3-A349-9EF0EA062D22}"/>
    <dgm:cxn modelId="{8276E29E-3091-4A71-A5FF-8C4C6BF69450}" type="presOf" srcId="{EF028393-1920-4F11-B198-CA6F320F7E51}" destId="{82277FCF-26C5-4368-8C32-6FDD9E23D3C3}" srcOrd="0" destOrd="0" presId="urn:microsoft.com/office/officeart/2018/5/layout/IconCircleLabelList"/>
    <dgm:cxn modelId="{F537F6C5-F838-49C5-8A24-A7B2E4CB6BBD}" type="presOf" srcId="{4B08570B-4CF5-4679-B2F3-0BEDA8F0E1E9}" destId="{061A2DCD-64A1-451C-8F3D-F3DADDE4AE6E}" srcOrd="0" destOrd="0" presId="urn:microsoft.com/office/officeart/2018/5/layout/IconCircleLabelList"/>
    <dgm:cxn modelId="{292F34E9-A46F-4F5F-ACBC-2224A83486AD}" type="presOf" srcId="{5E2AC74C-880E-4112-B9B7-91FE355B8639}" destId="{F3442F13-8171-423A-B6F0-B6754C3F7AA9}" srcOrd="0" destOrd="0" presId="urn:microsoft.com/office/officeart/2018/5/layout/IconCircleLabelList"/>
    <dgm:cxn modelId="{F51A34F7-9C35-414D-9C4F-23B044E12840}" srcId="{ECA87827-D150-4353-92F0-13DA876EA216}" destId="{02C0D990-3AA8-4132-BFDF-2429644B873C}" srcOrd="1" destOrd="0" parTransId="{8C455DBD-BBF2-4D9F-B334-185B4E40AA90}" sibTransId="{D395C457-7802-4BB7-8F63-368A6E7C7B36}"/>
    <dgm:cxn modelId="{0D96A493-6E16-47D2-AC98-AA2AC3404EEA}" type="presParOf" srcId="{35D12B1B-F788-4A62-95AC-CB390DD3B0E7}" destId="{EC9652A3-C4AF-48D4-80DE-CFC48C2437D5}" srcOrd="0" destOrd="0" presId="urn:microsoft.com/office/officeart/2018/5/layout/IconCircleLabelList"/>
    <dgm:cxn modelId="{CC9B5AD2-123E-4FF4-95F5-C5829AD21481}" type="presParOf" srcId="{EC9652A3-C4AF-48D4-80DE-CFC48C2437D5}" destId="{31F014EF-35C9-4C04-B916-9F63C30420E1}" srcOrd="0" destOrd="0" presId="urn:microsoft.com/office/officeart/2018/5/layout/IconCircleLabelList"/>
    <dgm:cxn modelId="{E71C2120-29ED-4632-A5AB-DA347D629836}" type="presParOf" srcId="{EC9652A3-C4AF-48D4-80DE-CFC48C2437D5}" destId="{BFCA5026-8909-4FCB-B9C2-02D2B0089DA5}" srcOrd="1" destOrd="0" presId="urn:microsoft.com/office/officeart/2018/5/layout/IconCircleLabelList"/>
    <dgm:cxn modelId="{2D6C911B-3E5D-42D2-A193-B47F9D6BCBD7}" type="presParOf" srcId="{EC9652A3-C4AF-48D4-80DE-CFC48C2437D5}" destId="{16236E3B-3E3C-4817-A41C-6594B4C2DF15}" srcOrd="2" destOrd="0" presId="urn:microsoft.com/office/officeart/2018/5/layout/IconCircleLabelList"/>
    <dgm:cxn modelId="{75C46C8E-0719-42F7-B886-70D9C6A10830}" type="presParOf" srcId="{EC9652A3-C4AF-48D4-80DE-CFC48C2437D5}" destId="{F3442F13-8171-423A-B6F0-B6754C3F7AA9}" srcOrd="3" destOrd="0" presId="urn:microsoft.com/office/officeart/2018/5/layout/IconCircleLabelList"/>
    <dgm:cxn modelId="{AFAAE46F-725F-4D83-86AC-EA16232DC96D}" type="presParOf" srcId="{35D12B1B-F788-4A62-95AC-CB390DD3B0E7}" destId="{2EB5F454-984C-4024-BAE2-911AE8076AC6}" srcOrd="1" destOrd="0" presId="urn:microsoft.com/office/officeart/2018/5/layout/IconCircleLabelList"/>
    <dgm:cxn modelId="{51C3D0E4-898B-40F1-90E7-E5169B3B9686}" type="presParOf" srcId="{35D12B1B-F788-4A62-95AC-CB390DD3B0E7}" destId="{F812B5D8-C3BA-40FF-8B37-997F7A34D85D}" srcOrd="2" destOrd="0" presId="urn:microsoft.com/office/officeart/2018/5/layout/IconCircleLabelList"/>
    <dgm:cxn modelId="{A1EF6A2F-1563-42EE-BFBC-0BC30390BD6E}" type="presParOf" srcId="{F812B5D8-C3BA-40FF-8B37-997F7A34D85D}" destId="{4C6937B1-E7BA-4413-AE64-0BB5388B1300}" srcOrd="0" destOrd="0" presId="urn:microsoft.com/office/officeart/2018/5/layout/IconCircleLabelList"/>
    <dgm:cxn modelId="{42F28AF7-3884-40AF-9BAD-2252A44F0A43}" type="presParOf" srcId="{F812B5D8-C3BA-40FF-8B37-997F7A34D85D}" destId="{912B12A2-C92D-4121-A7BF-347BE8DDDADB}" srcOrd="1" destOrd="0" presId="urn:microsoft.com/office/officeart/2018/5/layout/IconCircleLabelList"/>
    <dgm:cxn modelId="{3CC6E29F-36ED-4F3D-A5B3-5A7DCDF8A854}" type="presParOf" srcId="{F812B5D8-C3BA-40FF-8B37-997F7A34D85D}" destId="{15849A0C-B787-4193-A0CA-478C0EEF177E}" srcOrd="2" destOrd="0" presId="urn:microsoft.com/office/officeart/2018/5/layout/IconCircleLabelList"/>
    <dgm:cxn modelId="{3EE0D2F4-6C85-4AAB-9DB5-411168AF9ADC}" type="presParOf" srcId="{F812B5D8-C3BA-40FF-8B37-997F7A34D85D}" destId="{F79DD5BC-FA11-48A0-B4E2-683E6CAFB2C6}" srcOrd="3" destOrd="0" presId="urn:microsoft.com/office/officeart/2018/5/layout/IconCircleLabelList"/>
    <dgm:cxn modelId="{4EE660C7-F203-4D21-8E3A-75A3D92D812E}" type="presParOf" srcId="{35D12B1B-F788-4A62-95AC-CB390DD3B0E7}" destId="{4C474BFD-5B26-4162-8443-C7BC3D6FB9F7}" srcOrd="3" destOrd="0" presId="urn:microsoft.com/office/officeart/2018/5/layout/IconCircleLabelList"/>
    <dgm:cxn modelId="{B0ADC561-DCAF-4849-8978-B3FAACD2FC77}" type="presParOf" srcId="{35D12B1B-F788-4A62-95AC-CB390DD3B0E7}" destId="{871362C5-AE09-4B22-98F0-FFB63C4B7E33}" srcOrd="4" destOrd="0" presId="urn:microsoft.com/office/officeart/2018/5/layout/IconCircleLabelList"/>
    <dgm:cxn modelId="{682E7559-9ECB-46E6-BF85-73B4EEEADF37}" type="presParOf" srcId="{871362C5-AE09-4B22-98F0-FFB63C4B7E33}" destId="{879BDE25-B11A-4CE5-8832-9F860217E1D7}" srcOrd="0" destOrd="0" presId="urn:microsoft.com/office/officeart/2018/5/layout/IconCircleLabelList"/>
    <dgm:cxn modelId="{943E3ADF-AC17-410A-A40B-33DB9DF44639}" type="presParOf" srcId="{871362C5-AE09-4B22-98F0-FFB63C4B7E33}" destId="{EDBD4C7A-3BB0-4055-AD0F-D0991A845EA5}" srcOrd="1" destOrd="0" presId="urn:microsoft.com/office/officeart/2018/5/layout/IconCircleLabelList"/>
    <dgm:cxn modelId="{C1C635DE-F65D-4420-A087-29F6379E4499}" type="presParOf" srcId="{871362C5-AE09-4B22-98F0-FFB63C4B7E33}" destId="{2E596D5D-A1E7-4D5D-B642-E7BCEF37A90D}" srcOrd="2" destOrd="0" presId="urn:microsoft.com/office/officeart/2018/5/layout/IconCircleLabelList"/>
    <dgm:cxn modelId="{3D6ED551-ADCD-47E1-9BAC-41306FE3C00F}" type="presParOf" srcId="{871362C5-AE09-4B22-98F0-FFB63C4B7E33}" destId="{3AC0CB18-C233-4743-AD3E-721B58395BFB}" srcOrd="3" destOrd="0" presId="urn:microsoft.com/office/officeart/2018/5/layout/IconCircleLabelList"/>
    <dgm:cxn modelId="{00D5CF3F-5BA3-4C44-AC52-00E8C4818762}" type="presParOf" srcId="{35D12B1B-F788-4A62-95AC-CB390DD3B0E7}" destId="{7B8BD284-25D4-48FF-BAF6-E5BC28F75453}" srcOrd="5" destOrd="0" presId="urn:microsoft.com/office/officeart/2018/5/layout/IconCircleLabelList"/>
    <dgm:cxn modelId="{F1D6D280-F1A4-475E-9678-3CB2222AE9D8}" type="presParOf" srcId="{35D12B1B-F788-4A62-95AC-CB390DD3B0E7}" destId="{74CDE507-AC26-4C12-818F-9E60E9FB1FB8}" srcOrd="6" destOrd="0" presId="urn:microsoft.com/office/officeart/2018/5/layout/IconCircleLabelList"/>
    <dgm:cxn modelId="{94A28D58-94ED-40D2-89CF-4D4E7A03AD95}" type="presParOf" srcId="{74CDE507-AC26-4C12-818F-9E60E9FB1FB8}" destId="{9B020C87-AC14-460A-8677-1516CEE9FA43}" srcOrd="0" destOrd="0" presId="urn:microsoft.com/office/officeart/2018/5/layout/IconCircleLabelList"/>
    <dgm:cxn modelId="{D062EBE0-C94D-4612-86A1-A03E873D7868}" type="presParOf" srcId="{74CDE507-AC26-4C12-818F-9E60E9FB1FB8}" destId="{0A104B07-ABD8-47C4-A9AA-2EC19C06D12C}" srcOrd="1" destOrd="0" presId="urn:microsoft.com/office/officeart/2018/5/layout/IconCircleLabelList"/>
    <dgm:cxn modelId="{3209EAA0-C8A2-4722-BE70-2CCADF7D4243}" type="presParOf" srcId="{74CDE507-AC26-4C12-818F-9E60E9FB1FB8}" destId="{3648CDD6-DC7A-4076-9B66-6E14665382ED}" srcOrd="2" destOrd="0" presId="urn:microsoft.com/office/officeart/2018/5/layout/IconCircleLabelList"/>
    <dgm:cxn modelId="{E37D362A-1F98-411B-9BDC-C5ABAE04492F}" type="presParOf" srcId="{74CDE507-AC26-4C12-818F-9E60E9FB1FB8}" destId="{82277FCF-26C5-4368-8C32-6FDD9E23D3C3}" srcOrd="3" destOrd="0" presId="urn:microsoft.com/office/officeart/2018/5/layout/IconCircleLabelList"/>
    <dgm:cxn modelId="{3CF6AA24-F652-4DBC-B6CB-219FC32925D8}" type="presParOf" srcId="{35D12B1B-F788-4A62-95AC-CB390DD3B0E7}" destId="{D30EDFE6-C86E-4BDD-8E36-8C7AFADCCBE5}" srcOrd="7" destOrd="0" presId="urn:microsoft.com/office/officeart/2018/5/layout/IconCircleLabelList"/>
    <dgm:cxn modelId="{B185E5BC-A0C4-43F3-966F-65F19089A4E8}" type="presParOf" srcId="{35D12B1B-F788-4A62-95AC-CB390DD3B0E7}" destId="{D978FF44-F68C-4E30-A1C9-E2372149F93C}" srcOrd="8" destOrd="0" presId="urn:microsoft.com/office/officeart/2018/5/layout/IconCircleLabelList"/>
    <dgm:cxn modelId="{8034F387-BD40-4BE1-A30A-F3871D78207D}" type="presParOf" srcId="{D978FF44-F68C-4E30-A1C9-E2372149F93C}" destId="{92727E76-E8BC-4658-8C7B-4CF121B26491}" srcOrd="0" destOrd="0" presId="urn:microsoft.com/office/officeart/2018/5/layout/IconCircleLabelList"/>
    <dgm:cxn modelId="{E8AA3EA8-E807-46CE-A2D0-0905E6B5C19B}" type="presParOf" srcId="{D978FF44-F68C-4E30-A1C9-E2372149F93C}" destId="{FD17F36F-292F-41D0-A5E0-58E6D99180BE}" srcOrd="1" destOrd="0" presId="urn:microsoft.com/office/officeart/2018/5/layout/IconCircleLabelList"/>
    <dgm:cxn modelId="{B5286121-4D63-463A-8F81-589EA3CD66A5}" type="presParOf" srcId="{D978FF44-F68C-4E30-A1C9-E2372149F93C}" destId="{01F3E50A-1C24-44FD-8201-1B1643D14CEA}" srcOrd="2" destOrd="0" presId="urn:microsoft.com/office/officeart/2018/5/layout/IconCircleLabelList"/>
    <dgm:cxn modelId="{93A61226-377F-4A57-AA32-3A231001FBC8}" type="presParOf" srcId="{D978FF44-F68C-4E30-A1C9-E2372149F93C}" destId="{061A2DCD-64A1-451C-8F3D-F3DADDE4AE6E}" srcOrd="3" destOrd="0" presId="urn:microsoft.com/office/officeart/2018/5/layout/IconCircleLabelList"/>
    <dgm:cxn modelId="{07AEC8F0-8125-4111-BECE-ACA8440BEB2A}" type="presParOf" srcId="{35D12B1B-F788-4A62-95AC-CB390DD3B0E7}" destId="{4D420454-779E-47AE-AF4F-8CAADDB19174}" srcOrd="9" destOrd="0" presId="urn:microsoft.com/office/officeart/2018/5/layout/IconCircleLabelList"/>
    <dgm:cxn modelId="{CBD39870-6162-4AE0-A795-AE128C96251A}" type="presParOf" srcId="{35D12B1B-F788-4A62-95AC-CB390DD3B0E7}" destId="{23BFC143-6CBB-4F29-96C3-BCBA7CF68935}" srcOrd="10" destOrd="0" presId="urn:microsoft.com/office/officeart/2018/5/layout/IconCircleLabelList"/>
    <dgm:cxn modelId="{082CCFFE-3468-45FF-92D0-462C9507F30E}" type="presParOf" srcId="{23BFC143-6CBB-4F29-96C3-BCBA7CF68935}" destId="{E099F197-8F8B-45B1-804D-6B55AC774045}" srcOrd="0" destOrd="0" presId="urn:microsoft.com/office/officeart/2018/5/layout/IconCircleLabelList"/>
    <dgm:cxn modelId="{347D9FE3-3914-4ACF-8E5A-C47E9872C9E5}" type="presParOf" srcId="{23BFC143-6CBB-4F29-96C3-BCBA7CF68935}" destId="{D8727015-108D-4A79-87EA-808B54C0F2B2}" srcOrd="1" destOrd="0" presId="urn:microsoft.com/office/officeart/2018/5/layout/IconCircleLabelList"/>
    <dgm:cxn modelId="{0E8532E3-4D59-4514-A105-9784BF964002}" type="presParOf" srcId="{23BFC143-6CBB-4F29-96C3-BCBA7CF68935}" destId="{6A124CC8-73B6-474C-BE92-459677EB0074}" srcOrd="2" destOrd="0" presId="urn:microsoft.com/office/officeart/2018/5/layout/IconCircleLabelList"/>
    <dgm:cxn modelId="{23A31C8E-C4D0-4137-B07E-B2E5D202E769}" type="presParOf" srcId="{23BFC143-6CBB-4F29-96C3-BCBA7CF68935}" destId="{02AE2346-8284-40C6-B0EE-D44EA2346487}" srcOrd="3" destOrd="0" presId="urn:microsoft.com/office/officeart/2018/5/layout/IconCircleLabelList"/>
    <dgm:cxn modelId="{70DBBAAE-98C7-4BF6-B38F-FF2469026970}" type="presParOf" srcId="{35D12B1B-F788-4A62-95AC-CB390DD3B0E7}" destId="{33DB6DB3-B36A-4F7C-9E8F-77196EA44F00}" srcOrd="11" destOrd="0" presId="urn:microsoft.com/office/officeart/2018/5/layout/IconCircleLabelList"/>
    <dgm:cxn modelId="{CA169BC9-F5DC-4029-81E1-134E0A5D3568}" type="presParOf" srcId="{35D12B1B-F788-4A62-95AC-CB390DD3B0E7}" destId="{BE303834-8733-4493-B75B-24C7620A25F8}" srcOrd="12" destOrd="0" presId="urn:microsoft.com/office/officeart/2018/5/layout/IconCircleLabelList"/>
    <dgm:cxn modelId="{927461B1-4BA3-4EB1-A9EB-DC63B7A9C2A3}" type="presParOf" srcId="{BE303834-8733-4493-B75B-24C7620A25F8}" destId="{C383534C-E198-4992-903E-904A7D49A7F3}" srcOrd="0" destOrd="0" presId="urn:microsoft.com/office/officeart/2018/5/layout/IconCircleLabelList"/>
    <dgm:cxn modelId="{246F5B04-B189-4477-9569-B8656F0AB4A5}" type="presParOf" srcId="{BE303834-8733-4493-B75B-24C7620A25F8}" destId="{1E31E4DC-04E4-4C9F-9827-7DAC116B847B}" srcOrd="1" destOrd="0" presId="urn:microsoft.com/office/officeart/2018/5/layout/IconCircleLabelList"/>
    <dgm:cxn modelId="{345D558A-6D69-4B39-A715-ACD7DC117D70}" type="presParOf" srcId="{BE303834-8733-4493-B75B-24C7620A25F8}" destId="{04D6A5E8-E073-4331-86DE-23F37A7EEC94}" srcOrd="2" destOrd="0" presId="urn:microsoft.com/office/officeart/2018/5/layout/IconCircleLabelList"/>
    <dgm:cxn modelId="{AE2C32A8-3A44-4479-820C-D86ED8EE1878}" type="presParOf" srcId="{BE303834-8733-4493-B75B-24C7620A25F8}" destId="{697FB25D-D559-468B-BCA8-91714D110C24}" srcOrd="3" destOrd="0" presId="urn:microsoft.com/office/officeart/2018/5/layout/IconCircleLabelList"/>
    <dgm:cxn modelId="{4AEC41E2-18DE-4459-9448-70F0E62AD89E}" type="presParOf" srcId="{35D12B1B-F788-4A62-95AC-CB390DD3B0E7}" destId="{6C5AF255-5484-4A6C-8911-443C9A989B11}" srcOrd="13" destOrd="0" presId="urn:microsoft.com/office/officeart/2018/5/layout/IconCircleLabelList"/>
    <dgm:cxn modelId="{10278466-4A4C-4353-A75D-44692420DE70}" type="presParOf" srcId="{35D12B1B-F788-4A62-95AC-CB390DD3B0E7}" destId="{1A819D3B-03E9-48A3-AEF2-0492EA94C51A}" srcOrd="14" destOrd="0" presId="urn:microsoft.com/office/officeart/2018/5/layout/IconCircleLabelList"/>
    <dgm:cxn modelId="{7D1075C4-FB80-40A8-8168-2201F8CC886E}" type="presParOf" srcId="{1A819D3B-03E9-48A3-AEF2-0492EA94C51A}" destId="{114CB335-08E2-4C26-AEB6-6F1E8C172948}" srcOrd="0" destOrd="0" presId="urn:microsoft.com/office/officeart/2018/5/layout/IconCircleLabelList"/>
    <dgm:cxn modelId="{89246B4D-8AF0-4C96-AF2E-687200687752}" type="presParOf" srcId="{1A819D3B-03E9-48A3-AEF2-0492EA94C51A}" destId="{13F8809F-221D-423F-B0E3-1ED03BB7D85F}" srcOrd="1" destOrd="0" presId="urn:microsoft.com/office/officeart/2018/5/layout/IconCircleLabelList"/>
    <dgm:cxn modelId="{B4858733-6CE3-4F0F-9A73-A16B965350BA}" type="presParOf" srcId="{1A819D3B-03E9-48A3-AEF2-0492EA94C51A}" destId="{81557A8B-D1E9-49F6-9441-D0DF4E29C09D}" srcOrd="2" destOrd="0" presId="urn:microsoft.com/office/officeart/2018/5/layout/IconCircleLabelList"/>
    <dgm:cxn modelId="{069F5CEF-E5A5-49B2-BC9D-67220647316F}" type="presParOf" srcId="{1A819D3B-03E9-48A3-AEF2-0492EA94C51A}" destId="{045C0B39-5C38-491E-9A02-7AFC6869F78C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8162E6-768B-45E8-8BF2-AC7D044F0011}">
      <dsp:nvSpPr>
        <dsp:cNvPr id="0" name=""/>
        <dsp:cNvSpPr/>
      </dsp:nvSpPr>
      <dsp:spPr>
        <a:xfrm>
          <a:off x="0" y="35402"/>
          <a:ext cx="9500470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We helped people earlier, with faster responses and clearer information.</a:t>
          </a:r>
          <a:endParaRPr lang="en-US" sz="2000" kern="1200"/>
        </a:p>
      </dsp:txBody>
      <dsp:txXfrm>
        <a:off x="31984" y="67386"/>
        <a:ext cx="9436502" cy="591232"/>
      </dsp:txXfrm>
    </dsp:sp>
    <dsp:sp modelId="{909D8826-6FCD-4E56-9537-5C52B45DDD92}">
      <dsp:nvSpPr>
        <dsp:cNvPr id="0" name=""/>
        <dsp:cNvSpPr/>
      </dsp:nvSpPr>
      <dsp:spPr>
        <a:xfrm>
          <a:off x="0" y="791402"/>
          <a:ext cx="9500470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We strengthened community support so more people can live well at home.</a:t>
          </a:r>
          <a:endParaRPr lang="en-US" sz="2000" kern="1200"/>
        </a:p>
      </dsp:txBody>
      <dsp:txXfrm>
        <a:off x="31984" y="823386"/>
        <a:ext cx="9436502" cy="591232"/>
      </dsp:txXfrm>
    </dsp:sp>
    <dsp:sp modelId="{33BEB01D-9D20-42C1-A076-D474352763D3}">
      <dsp:nvSpPr>
        <dsp:cNvPr id="0" name=""/>
        <dsp:cNvSpPr/>
      </dsp:nvSpPr>
      <dsp:spPr>
        <a:xfrm>
          <a:off x="0" y="1547402"/>
          <a:ext cx="9500470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We improved independence through practical, local help and technology.</a:t>
          </a:r>
          <a:endParaRPr lang="en-US" sz="2000" kern="1200"/>
        </a:p>
      </dsp:txBody>
      <dsp:txXfrm>
        <a:off x="31984" y="1579386"/>
        <a:ext cx="9436502" cy="591232"/>
      </dsp:txXfrm>
    </dsp:sp>
    <dsp:sp modelId="{EABA36C8-4784-4B6E-9BE7-A34784A6ACD2}">
      <dsp:nvSpPr>
        <dsp:cNvPr id="0" name=""/>
        <dsp:cNvSpPr/>
      </dsp:nvSpPr>
      <dsp:spPr>
        <a:xfrm>
          <a:off x="0" y="2303403"/>
          <a:ext cx="9500470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We worked closely with partners to prevent crisis and keep people safe</a:t>
          </a:r>
          <a:r>
            <a:rPr lang="en-GB" sz="1800" kern="1200"/>
            <a:t>.</a:t>
          </a:r>
          <a:endParaRPr lang="en-US" sz="1800" kern="1200"/>
        </a:p>
      </dsp:txBody>
      <dsp:txXfrm>
        <a:off x="31984" y="2335387"/>
        <a:ext cx="9436502" cy="591232"/>
      </dsp:txXfrm>
    </dsp:sp>
    <dsp:sp modelId="{45E22645-BB9F-421B-BEA3-B4F0A8F749A5}">
      <dsp:nvSpPr>
        <dsp:cNvPr id="0" name=""/>
        <dsp:cNvSpPr/>
      </dsp:nvSpPr>
      <dsp:spPr>
        <a:xfrm>
          <a:off x="0" y="3059403"/>
          <a:ext cx="9500470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We focused on prevention, quality and strong leadership across the system</a:t>
          </a:r>
          <a:r>
            <a:rPr lang="en-GB" sz="1800" kern="1200"/>
            <a:t>.</a:t>
          </a:r>
          <a:endParaRPr lang="en-US" sz="1800" kern="1200"/>
        </a:p>
      </dsp:txBody>
      <dsp:txXfrm>
        <a:off x="31984" y="3091387"/>
        <a:ext cx="9436502" cy="5912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F014EF-35C9-4C04-B916-9F63C30420E1}">
      <dsp:nvSpPr>
        <dsp:cNvPr id="0" name=""/>
        <dsp:cNvSpPr/>
      </dsp:nvSpPr>
      <dsp:spPr>
        <a:xfrm>
          <a:off x="941153" y="668"/>
          <a:ext cx="957533" cy="95753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CA5026-8909-4FCB-B9C2-02D2B0089DA5}">
      <dsp:nvSpPr>
        <dsp:cNvPr id="0" name=""/>
        <dsp:cNvSpPr/>
      </dsp:nvSpPr>
      <dsp:spPr>
        <a:xfrm>
          <a:off x="1145218" y="204732"/>
          <a:ext cx="549404" cy="54940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442F13-8171-423A-B6F0-B6754C3F7AA9}">
      <dsp:nvSpPr>
        <dsp:cNvPr id="0" name=""/>
        <dsp:cNvSpPr/>
      </dsp:nvSpPr>
      <dsp:spPr>
        <a:xfrm>
          <a:off x="647583" y="1156237"/>
          <a:ext cx="1569726" cy="686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400" kern="1200"/>
            <a:t>faster responses at First Contact (4 weeks → 24 hours)</a:t>
          </a:r>
          <a:endParaRPr lang="en-US" sz="1400" kern="1200"/>
        </a:p>
      </dsp:txBody>
      <dsp:txXfrm>
        <a:off x="647583" y="1156237"/>
        <a:ext cx="1569726" cy="686755"/>
      </dsp:txXfrm>
    </dsp:sp>
    <dsp:sp modelId="{4C6937B1-E7BA-4413-AE64-0BB5388B1300}">
      <dsp:nvSpPr>
        <dsp:cNvPr id="0" name=""/>
        <dsp:cNvSpPr/>
      </dsp:nvSpPr>
      <dsp:spPr>
        <a:xfrm>
          <a:off x="2785582" y="668"/>
          <a:ext cx="957533" cy="95753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2B12A2-C92D-4121-A7BF-347BE8DDDADB}">
      <dsp:nvSpPr>
        <dsp:cNvPr id="0" name=""/>
        <dsp:cNvSpPr/>
      </dsp:nvSpPr>
      <dsp:spPr>
        <a:xfrm>
          <a:off x="2989646" y="204732"/>
          <a:ext cx="549404" cy="54940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9DD5BC-FA11-48A0-B4E2-683E6CAFB2C6}">
      <dsp:nvSpPr>
        <dsp:cNvPr id="0" name=""/>
        <dsp:cNvSpPr/>
      </dsp:nvSpPr>
      <dsp:spPr>
        <a:xfrm>
          <a:off x="2479485" y="1256449"/>
          <a:ext cx="1569726" cy="686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400" kern="1200" dirty="0"/>
            <a:t>Waiting lists reduced</a:t>
          </a:r>
          <a:endParaRPr lang="en-US" sz="1400" kern="1200" dirty="0"/>
        </a:p>
      </dsp:txBody>
      <dsp:txXfrm>
        <a:off x="2479485" y="1256449"/>
        <a:ext cx="1569726" cy="686755"/>
      </dsp:txXfrm>
    </dsp:sp>
    <dsp:sp modelId="{879BDE25-B11A-4CE5-8832-9F860217E1D7}">
      <dsp:nvSpPr>
        <dsp:cNvPr id="0" name=""/>
        <dsp:cNvSpPr/>
      </dsp:nvSpPr>
      <dsp:spPr>
        <a:xfrm>
          <a:off x="4630011" y="668"/>
          <a:ext cx="957533" cy="95753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BD4C7A-3BB0-4055-AD0F-D0991A845EA5}">
      <dsp:nvSpPr>
        <dsp:cNvPr id="0" name=""/>
        <dsp:cNvSpPr/>
      </dsp:nvSpPr>
      <dsp:spPr>
        <a:xfrm>
          <a:off x="4834075" y="204732"/>
          <a:ext cx="549404" cy="54940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C0CB18-C233-4743-AD3E-721B58395BFB}">
      <dsp:nvSpPr>
        <dsp:cNvPr id="0" name=""/>
        <dsp:cNvSpPr/>
      </dsp:nvSpPr>
      <dsp:spPr>
        <a:xfrm>
          <a:off x="4323914" y="1256449"/>
          <a:ext cx="1569726" cy="686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400" kern="1200"/>
            <a:t>Stronger neighbourhood working</a:t>
          </a:r>
          <a:endParaRPr lang="en-US" sz="1400" kern="1200"/>
        </a:p>
      </dsp:txBody>
      <dsp:txXfrm>
        <a:off x="4323914" y="1256449"/>
        <a:ext cx="1569726" cy="686755"/>
      </dsp:txXfrm>
    </dsp:sp>
    <dsp:sp modelId="{9B020C87-AC14-460A-8677-1516CEE9FA43}">
      <dsp:nvSpPr>
        <dsp:cNvPr id="0" name=""/>
        <dsp:cNvSpPr/>
      </dsp:nvSpPr>
      <dsp:spPr>
        <a:xfrm>
          <a:off x="6474439" y="668"/>
          <a:ext cx="957533" cy="95753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104B07-ABD8-47C4-A9AA-2EC19C06D12C}">
      <dsp:nvSpPr>
        <dsp:cNvPr id="0" name=""/>
        <dsp:cNvSpPr/>
      </dsp:nvSpPr>
      <dsp:spPr>
        <a:xfrm>
          <a:off x="6678504" y="204732"/>
          <a:ext cx="549404" cy="54940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277FCF-26C5-4368-8C32-6FDD9E23D3C3}">
      <dsp:nvSpPr>
        <dsp:cNvPr id="0" name=""/>
        <dsp:cNvSpPr/>
      </dsp:nvSpPr>
      <dsp:spPr>
        <a:xfrm>
          <a:off x="6168343" y="1256449"/>
          <a:ext cx="1569726" cy="686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400" kern="1200"/>
            <a:t>Expansion of Village Agents</a:t>
          </a:r>
          <a:endParaRPr lang="en-US" sz="1400" kern="1200"/>
        </a:p>
      </dsp:txBody>
      <dsp:txXfrm>
        <a:off x="6168343" y="1256449"/>
        <a:ext cx="1569726" cy="686755"/>
      </dsp:txXfrm>
    </dsp:sp>
    <dsp:sp modelId="{92727E76-E8BC-4658-8C7B-4CF121B26491}">
      <dsp:nvSpPr>
        <dsp:cNvPr id="0" name=""/>
        <dsp:cNvSpPr/>
      </dsp:nvSpPr>
      <dsp:spPr>
        <a:xfrm>
          <a:off x="941153" y="2335636"/>
          <a:ext cx="957533" cy="95753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17F36F-292F-41D0-A5E0-58E6D99180BE}">
      <dsp:nvSpPr>
        <dsp:cNvPr id="0" name=""/>
        <dsp:cNvSpPr/>
      </dsp:nvSpPr>
      <dsp:spPr>
        <a:xfrm>
          <a:off x="1145218" y="2539700"/>
          <a:ext cx="549404" cy="54940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1A2DCD-64A1-451C-8F3D-F3DADDE4AE6E}">
      <dsp:nvSpPr>
        <dsp:cNvPr id="0" name=""/>
        <dsp:cNvSpPr/>
      </dsp:nvSpPr>
      <dsp:spPr>
        <a:xfrm>
          <a:off x="635057" y="3591417"/>
          <a:ext cx="1569726" cy="686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400" kern="1200"/>
            <a:t>Better access to information and advice</a:t>
          </a:r>
          <a:endParaRPr lang="en-US" sz="1400" kern="1200"/>
        </a:p>
      </dsp:txBody>
      <dsp:txXfrm>
        <a:off x="635057" y="3591417"/>
        <a:ext cx="1569726" cy="686755"/>
      </dsp:txXfrm>
    </dsp:sp>
    <dsp:sp modelId="{E099F197-8F8B-45B1-804D-6B55AC774045}">
      <dsp:nvSpPr>
        <dsp:cNvPr id="0" name=""/>
        <dsp:cNvSpPr/>
      </dsp:nvSpPr>
      <dsp:spPr>
        <a:xfrm>
          <a:off x="2785582" y="2335636"/>
          <a:ext cx="957533" cy="95753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727015-108D-4A79-87EA-808B54C0F2B2}">
      <dsp:nvSpPr>
        <dsp:cNvPr id="0" name=""/>
        <dsp:cNvSpPr/>
      </dsp:nvSpPr>
      <dsp:spPr>
        <a:xfrm>
          <a:off x="2989646" y="2539700"/>
          <a:ext cx="549404" cy="54940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AE2346-8284-40C6-B0EE-D44EA2346487}">
      <dsp:nvSpPr>
        <dsp:cNvPr id="0" name=""/>
        <dsp:cNvSpPr/>
      </dsp:nvSpPr>
      <dsp:spPr>
        <a:xfrm>
          <a:off x="2479485" y="3591417"/>
          <a:ext cx="1569726" cy="686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400" kern="1200"/>
            <a:t>Improved support for young people and unpaid carers</a:t>
          </a:r>
          <a:endParaRPr lang="en-US" sz="1400" kern="1200"/>
        </a:p>
      </dsp:txBody>
      <dsp:txXfrm>
        <a:off x="2479485" y="3591417"/>
        <a:ext cx="1569726" cy="686755"/>
      </dsp:txXfrm>
    </dsp:sp>
    <dsp:sp modelId="{C383534C-E198-4992-903E-904A7D49A7F3}">
      <dsp:nvSpPr>
        <dsp:cNvPr id="0" name=""/>
        <dsp:cNvSpPr/>
      </dsp:nvSpPr>
      <dsp:spPr>
        <a:xfrm>
          <a:off x="4630011" y="2335636"/>
          <a:ext cx="957533" cy="95753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31E4DC-04E4-4C9F-9827-7DAC116B847B}">
      <dsp:nvSpPr>
        <dsp:cNvPr id="0" name=""/>
        <dsp:cNvSpPr/>
      </dsp:nvSpPr>
      <dsp:spPr>
        <a:xfrm>
          <a:off x="4834075" y="2539700"/>
          <a:ext cx="549404" cy="54940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7FB25D-D559-468B-BCA8-91714D110C24}">
      <dsp:nvSpPr>
        <dsp:cNvPr id="0" name=""/>
        <dsp:cNvSpPr/>
      </dsp:nvSpPr>
      <dsp:spPr>
        <a:xfrm>
          <a:off x="4323914" y="3591417"/>
          <a:ext cx="1569726" cy="686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400" kern="1200"/>
            <a:t>Technology improving safety</a:t>
          </a:r>
          <a:endParaRPr lang="en-US" sz="1400" kern="1200"/>
        </a:p>
      </dsp:txBody>
      <dsp:txXfrm>
        <a:off x="4323914" y="3591417"/>
        <a:ext cx="1569726" cy="686755"/>
      </dsp:txXfrm>
    </dsp:sp>
    <dsp:sp modelId="{114CB335-08E2-4C26-AEB6-6F1E8C172948}">
      <dsp:nvSpPr>
        <dsp:cNvPr id="0" name=""/>
        <dsp:cNvSpPr/>
      </dsp:nvSpPr>
      <dsp:spPr>
        <a:xfrm>
          <a:off x="6474439" y="2335636"/>
          <a:ext cx="957533" cy="957533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F8809F-221D-423F-B0E3-1ED03BB7D85F}">
      <dsp:nvSpPr>
        <dsp:cNvPr id="0" name=""/>
        <dsp:cNvSpPr/>
      </dsp:nvSpPr>
      <dsp:spPr>
        <a:xfrm>
          <a:off x="6678504" y="2539700"/>
          <a:ext cx="549404" cy="54940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5C0B39-5C38-491E-9A02-7AFC6869F78C}">
      <dsp:nvSpPr>
        <dsp:cNvPr id="0" name=""/>
        <dsp:cNvSpPr/>
      </dsp:nvSpPr>
      <dsp:spPr>
        <a:xfrm>
          <a:off x="6168343" y="3591417"/>
          <a:ext cx="1569726" cy="686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400" kern="1200"/>
            <a:t>Stronger provider relationships and new Market Shaping Forum</a:t>
          </a:r>
          <a:endParaRPr lang="en-US" sz="1400" kern="1200"/>
        </a:p>
      </dsp:txBody>
      <dsp:txXfrm>
        <a:off x="6168343" y="3591417"/>
        <a:ext cx="1569726" cy="686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67A42-C82E-4761-88C9-FBE205FEE66C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B1AFE-27B5-4DE8-B46A-BA6D4B942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359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C0DF037-37C8-4C93-32EB-4E6D2FDBA1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411C71-B8E0-9C1F-ECE0-DD7EF9D57D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0984" y="1110457"/>
            <a:ext cx="5760378" cy="2387600"/>
          </a:xfrm>
        </p:spPr>
        <p:txBody>
          <a:bodyPr anchor="b"/>
          <a:lstStyle>
            <a:lvl1pPr algn="ctr">
              <a:lnSpc>
                <a:spcPct val="100000"/>
              </a:lnSpc>
              <a:defRPr sz="6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D213E6-60D2-6826-A4C9-7572C83DBE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0984" y="3590132"/>
            <a:ext cx="5760378" cy="1655762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B2E2D-AC1C-E406-FD58-108480F81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267D6-D9B1-53BD-864D-DF671633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315FC-3D05-C295-5B89-1A008C223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2184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76CD9-597D-952D-059F-F85222740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8C04A7-DCFE-55AB-F8CE-7A972DE78F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0511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301E2-3A56-4FBA-3AE4-F48D107DD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1AFC2F-B06A-F057-E104-9CC9F3FD4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D3CB04-91C5-B649-080F-604E842AE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13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F7B645-E8EC-C491-C5BF-F7268243E9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479478"/>
            <a:ext cx="2628900" cy="44178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34E77D-7F0F-AF04-3B4E-9B0DC286B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79478"/>
            <a:ext cx="7734300" cy="4417887"/>
          </a:xfrm>
        </p:spPr>
        <p:txBody>
          <a:bodyPr vert="eaVert"/>
          <a:lstStyle>
            <a:lvl2pPr>
              <a:lnSpc>
                <a:spcPct val="100000"/>
              </a:lnSpc>
              <a:spcBef>
                <a:spcPts val="0"/>
              </a:spcBef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6E663-460C-8CD3-061D-1C714C236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54C43-ECB5-E591-3C38-2A3C32F85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7F87C-4186-6FED-288F-FD846A1BA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0602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people walking a dog in front of a building">
            <a:extLst>
              <a:ext uri="{FF2B5EF4-FFF2-40B4-BE49-F238E27FC236}">
                <a16:creationId xmlns:a16="http://schemas.microsoft.com/office/drawing/2014/main" id="{BC548E82-491F-4D04-305F-53DA102E02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377987" cy="6858000"/>
          </a:xfrm>
          <a:prstGeom prst="rect">
            <a:avLst/>
          </a:prstGeom>
        </p:spPr>
      </p:pic>
      <p:pic>
        <p:nvPicPr>
          <p:cNvPr id="12" name="Picture 11" descr="A person pushing a stroller with a baby&#10;&#10;AI-generated content may be incorrect.">
            <a:extLst>
              <a:ext uri="{FF2B5EF4-FFF2-40B4-BE49-F238E27FC236}">
                <a16:creationId xmlns:a16="http://schemas.microsoft.com/office/drawing/2014/main" id="{B235F517-90CE-6A56-E545-BD6794DE5B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880" y="4293714"/>
            <a:ext cx="1540213" cy="1540213"/>
          </a:xfrm>
          <a:prstGeom prst="rect">
            <a:avLst/>
          </a:prstGeom>
        </p:spPr>
      </p:pic>
      <p:pic>
        <p:nvPicPr>
          <p:cNvPr id="13" name="Picture 12" descr="A logo with a flower&#10;&#10;AI-generated content may be incorrect.">
            <a:extLst>
              <a:ext uri="{FF2B5EF4-FFF2-40B4-BE49-F238E27FC236}">
                <a16:creationId xmlns:a16="http://schemas.microsoft.com/office/drawing/2014/main" id="{F354518E-38C2-5488-B53C-829AC038A1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98468" y="226714"/>
            <a:ext cx="1633925" cy="75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011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people walking a dog in front of a building">
            <a:extLst>
              <a:ext uri="{FF2B5EF4-FFF2-40B4-BE49-F238E27FC236}">
                <a16:creationId xmlns:a16="http://schemas.microsoft.com/office/drawing/2014/main" id="{BC548E82-491F-4D04-305F-53DA102E02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377987" cy="6858000"/>
          </a:xfrm>
          <a:prstGeom prst="rect">
            <a:avLst/>
          </a:prstGeom>
        </p:spPr>
      </p:pic>
      <p:pic>
        <p:nvPicPr>
          <p:cNvPr id="12" name="Picture 11" descr="A person pushing a stroller with a baby&#10;&#10;AI-generated content may be incorrect.">
            <a:extLst>
              <a:ext uri="{FF2B5EF4-FFF2-40B4-BE49-F238E27FC236}">
                <a16:creationId xmlns:a16="http://schemas.microsoft.com/office/drawing/2014/main" id="{B235F517-90CE-6A56-E545-BD6794DE5B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1880" y="4293714"/>
            <a:ext cx="1540213" cy="1540213"/>
          </a:xfrm>
          <a:prstGeom prst="rect">
            <a:avLst/>
          </a:prstGeom>
        </p:spPr>
      </p:pic>
      <p:pic>
        <p:nvPicPr>
          <p:cNvPr id="13" name="Picture 12" descr="A logo with a flower&#10;&#10;AI-generated content may be incorrect.">
            <a:extLst>
              <a:ext uri="{FF2B5EF4-FFF2-40B4-BE49-F238E27FC236}">
                <a16:creationId xmlns:a16="http://schemas.microsoft.com/office/drawing/2014/main" id="{F354518E-38C2-5488-B53C-829AC038A1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98468" y="226714"/>
            <a:ext cx="1633925" cy="75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149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background with black text">
            <a:extLst>
              <a:ext uri="{FF2B5EF4-FFF2-40B4-BE49-F238E27FC236}">
                <a16:creationId xmlns:a16="http://schemas.microsoft.com/office/drawing/2014/main" id="{C01B8FC2-646C-445E-C1DF-4015060C4A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47" y="-12094"/>
            <a:ext cx="12198047" cy="6864047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6CF6F88-686C-6337-3C50-04D3F6943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365126"/>
            <a:ext cx="6862233" cy="45614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4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to edit Master title style</a:t>
            </a:r>
            <a:endParaRPr lang="en-GB" sz="24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B88043E-4224-804D-D682-95EEE9D48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216385"/>
            <a:ext cx="11201400" cy="42788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lvl="0" indent="0">
              <a:lnSpc>
                <a:spcPct val="110000"/>
              </a:lnSpc>
              <a:buNone/>
            </a:pPr>
            <a:r>
              <a:rPr lang="en-US" sz="140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Click to edit Master text styles</a:t>
            </a:r>
          </a:p>
        </p:txBody>
      </p:sp>
      <p:pic>
        <p:nvPicPr>
          <p:cNvPr id="10" name="Picture 9" descr="A logo with a flower&#10;&#10;AI-generated content may be incorrect.">
            <a:extLst>
              <a:ext uri="{FF2B5EF4-FFF2-40B4-BE49-F238E27FC236}">
                <a16:creationId xmlns:a16="http://schemas.microsoft.com/office/drawing/2014/main" id="{4F02FE0B-139B-5519-D1D3-805094F724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8468" y="226714"/>
            <a:ext cx="1633925" cy="750863"/>
          </a:xfrm>
          <a:prstGeom prst="rect">
            <a:avLst/>
          </a:prstGeom>
        </p:spPr>
      </p:pic>
      <p:pic>
        <p:nvPicPr>
          <p:cNvPr id="12" name="Picture 11" descr="A person pushing a stroller with a baby&#10;&#10;AI-generated content may be incorrect.">
            <a:extLst>
              <a:ext uri="{FF2B5EF4-FFF2-40B4-BE49-F238E27FC236}">
                <a16:creationId xmlns:a16="http://schemas.microsoft.com/office/drawing/2014/main" id="{F78070BD-6B42-07BB-6D21-3AE57BC24B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014" y="5731538"/>
            <a:ext cx="1120415" cy="112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758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4F5B6-7FD4-9986-8415-219DD80F5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55F66-A5BE-E497-CF08-183C527F0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30645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AA48E-4663-4A8E-71B8-B9825DA28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48DA5-31A7-E509-A2FA-AF833B1D3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FCF371-EBCE-8176-3671-2D6A32328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796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04133-157B-8410-3FB4-A42810581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51453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DD0217-F6B2-E18B-5008-596D8B0B1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39425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3980F-BBA3-76B4-3666-51BC49CE7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6EF9F-8C79-9717-C8DE-B460BA93C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349F38-7669-51B2-DDD9-C2529505F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95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93734-372C-7441-FBF3-6E5E12014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97CBE-C9AB-E586-54F8-16E33AF14A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6146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FB0978-4332-CC5C-F352-848564DC0C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6146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435979-DBD1-7BE5-8564-F9410862F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73950-083E-E132-0D8C-4082B313B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7039DE-7C21-FA99-0D24-9180616A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3668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B8BA8-F2C5-90F0-FECB-3F9BE991F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88C858-541A-B6AB-753D-744B0A95E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7ED938-2C23-E385-D603-9EA2159107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717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25703B-42F8-9D7D-6E0A-AC7A8F7FE9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D05FEC-DFC4-6CA9-C05A-E5DC1DBD39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717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D50C8F-0566-6B9D-6532-C8207FD78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F90DFD3-9F08-6144-1E67-9131F0571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925CCC-AD59-E284-E467-CE74B15DE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031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2513C-D762-6E5E-B7B7-394DA198C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C98FC0-F972-99FD-9089-E0C474C1B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0A65B7-BD1C-4DB5-57AB-4FA74485E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FA6906-0A61-453A-C8A2-75A95741E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511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EA112E-7F32-294F-30C5-6E0E0D16F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AEDE64-43D6-4F5F-DD21-28BE69534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E4A9DF-5D16-C878-64A9-40DCD794F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088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BEB93-1E6B-B00F-1E6D-6D24946BC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0B7C0-44D2-5E15-2051-419256D54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925567-CA97-8A27-8EEA-3377187A94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D7DD4-4ABF-608C-607B-395FB854B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0D530-3778-E7E2-D49A-9F35E7EDC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8FBD4B-CB65-FBF8-1CA7-FC7332A36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541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54E4C-B9AA-8B3E-3CCA-8669EC5D0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23D8C9-F9C7-5A55-C1EC-E6D15ED0A2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740EAD-871D-DE65-6B43-D4C29898EB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016AFD-9F10-9395-6191-ADC79B480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B5CFD-32A1-4DCE-9D3C-416076CE8667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EF5A9-26EA-C452-71FF-37B07CFE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872495-843C-D17B-0F68-68214BEA2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86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151DAF4-D740-9D07-09D0-27A0BBFE372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987569-3006-9B28-34DB-CC3E8D4FB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C9D092-C235-A560-81D1-B5E76971C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38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5E370-A2BA-EE1D-BA6F-A663FEFA51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B5CFD-32A1-4DCE-9D3C-416076CE8667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9BE784-ED1E-5065-DF6A-00D8198D4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208AD3-2858-D2DB-948D-839BAE4CAF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1D174-C0F6-4BF5-A04D-80F9698B98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244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A982D1-9A67-543C-B8A0-DA5FBF0E1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F587BC-68CE-7DC0-4B5D-4E9B9F48E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D43E8-5119-C65E-0D63-F2120CD21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3C59C2-3F13-4A68-A70B-C9BD67AA66D9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09EDB-9CF1-2BE5-7A5C-8F274090FE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6ED176-7567-6E69-7398-FCE0C1F2C8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08D923-C6BE-4D61-8803-B593BAB9B2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580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ncashire.gov.uk/council/strategies-policies-and-plans/adult-social-care/lancashires-local-account-2025-2026/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00BE7AC-8D5F-9067-35E0-EE17D432BACA}"/>
              </a:ext>
            </a:extLst>
          </p:cNvPr>
          <p:cNvSpPr txBox="1">
            <a:spLocks/>
          </p:cNvSpPr>
          <p:nvPr/>
        </p:nvSpPr>
        <p:spPr>
          <a:xfrm>
            <a:off x="-65070" y="1709738"/>
            <a:ext cx="6161070" cy="211485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800" b="1">
                <a:latin typeface="Aptos" panose="020B0004020202020204" pitchFamily="34" charset="0"/>
              </a:rPr>
              <a:t>Lancashire’s Local Account 2025-26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03A1153-AB84-320D-3E47-E5DBDC35FF52}"/>
              </a:ext>
            </a:extLst>
          </p:cNvPr>
          <p:cNvSpPr txBox="1">
            <a:spLocks/>
          </p:cNvSpPr>
          <p:nvPr/>
        </p:nvSpPr>
        <p:spPr>
          <a:xfrm>
            <a:off x="673637" y="3492500"/>
            <a:ext cx="4450618" cy="165576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2400" i="1">
                <a:latin typeface="Aptos" panose="020B0004020202020204" pitchFamily="34" charset="0"/>
              </a:rPr>
              <a:t>How we’ve supported people this year, what’s improved, and what comes next.</a:t>
            </a:r>
          </a:p>
        </p:txBody>
      </p:sp>
    </p:spTree>
    <p:extLst>
      <p:ext uri="{BB962C8B-B14F-4D97-AF65-F5344CB8AC3E}">
        <p14:creationId xmlns:p14="http://schemas.microsoft.com/office/powerpoint/2010/main" val="3186980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60A25-557B-C411-FF5E-7BBF52A12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1BECE-799E-A31D-AD7E-0D02CB3BB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817" y="614747"/>
            <a:ext cx="8666969" cy="482877"/>
          </a:xfrm>
        </p:spPr>
        <p:txBody>
          <a:bodyPr>
            <a:normAutofit fontScale="90000"/>
          </a:bodyPr>
          <a:lstStyle/>
          <a:p>
            <a:r>
              <a:rPr lang="en-GB" sz="4000" b="1"/>
              <a:t>Looking ahead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3CA10-33B7-ADBA-F8BF-A8934725D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817" y="610428"/>
            <a:ext cx="11201400" cy="4838240"/>
          </a:xfrm>
        </p:spPr>
        <p:txBody>
          <a:bodyPr>
            <a:normAutofit/>
          </a:bodyPr>
          <a:lstStyle/>
          <a:p>
            <a:endParaRPr lang="en-GB" sz="2400"/>
          </a:p>
          <a:p>
            <a:endParaRPr lang="en-GB"/>
          </a:p>
          <a:p>
            <a:pPr marL="0" indent="0">
              <a:buNone/>
            </a:pPr>
            <a:r>
              <a:rPr lang="en-GB" b="1"/>
              <a:t>We know there is more to do, and people will always be at the heart of our work. Over the next 12 months we will continue:</a:t>
            </a:r>
          </a:p>
          <a:p>
            <a:r>
              <a:rPr lang="en-GB" sz="2400">
                <a:ea typeface="+mn-lt"/>
                <a:cs typeface="+mn-lt"/>
              </a:rPr>
              <a:t>Supporting our workforce</a:t>
            </a:r>
          </a:p>
          <a:p>
            <a:r>
              <a:rPr lang="en-GB" sz="2400">
                <a:ea typeface="+mn-lt"/>
                <a:cs typeface="+mn-lt"/>
              </a:rPr>
              <a:t>Listening and learning from people</a:t>
            </a:r>
          </a:p>
          <a:p>
            <a:r>
              <a:rPr lang="en-GB" sz="2400">
                <a:ea typeface="+mn-lt"/>
                <a:cs typeface="+mn-lt"/>
              </a:rPr>
              <a:t>Strengthening early help</a:t>
            </a:r>
            <a:endParaRPr lang="en-GB" sz="2400"/>
          </a:p>
          <a:p>
            <a:r>
              <a:rPr lang="en-GB" sz="2400">
                <a:ea typeface="+mn-lt"/>
                <a:cs typeface="+mn-lt"/>
              </a:rPr>
              <a:t>Improving access to information</a:t>
            </a:r>
            <a:endParaRPr lang="en-GB" sz="2400"/>
          </a:p>
          <a:p>
            <a:r>
              <a:rPr lang="en-GB" sz="2400">
                <a:ea typeface="+mn-lt"/>
                <a:cs typeface="+mn-lt"/>
              </a:rPr>
              <a:t>Deepening community partnerships</a:t>
            </a:r>
            <a:endParaRPr lang="en-GB" sz="2400"/>
          </a:p>
          <a:p>
            <a:r>
              <a:rPr lang="en-GB" sz="2400">
                <a:ea typeface="+mn-lt"/>
                <a:cs typeface="+mn-lt"/>
              </a:rPr>
              <a:t>Improving safety and quality</a:t>
            </a:r>
            <a:endParaRPr lang="en-GB" sz="2400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pPr marL="0" indent="0">
              <a:buNone/>
            </a:pPr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67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DC1924F-859B-FB97-58ED-E054398D9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446" y="1325419"/>
            <a:ext cx="10686326" cy="385784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GB" sz="2400"/>
              <a:t>The Local Account is an </a:t>
            </a:r>
            <a:r>
              <a:rPr lang="en-GB" sz="2400" b="1">
                <a:ea typeface="+mn-lt"/>
                <a:cs typeface="+mn-lt"/>
              </a:rPr>
              <a:t>annual update on the achievements, improvements, challenges and vision of Adult Social Care in Lancashire.</a:t>
            </a:r>
            <a:endParaRPr lang="en-GB" sz="2400" b="1"/>
          </a:p>
          <a:p>
            <a:pPr marL="0" indent="0">
              <a:buNone/>
            </a:pPr>
            <a:r>
              <a:rPr lang="en-GB" sz="2400"/>
              <a:t>It shows how we are delivering our </a:t>
            </a:r>
            <a:r>
              <a:rPr lang="en-GB" sz="2400" i="1"/>
              <a:t>Living Better Lives in Lancashire</a:t>
            </a:r>
            <a:r>
              <a:rPr lang="en-GB" sz="2400"/>
              <a:t> vision: helping people live safely and independently, offering timely and proportionate assessments and providing care at our close to home wherever possible.</a:t>
            </a:r>
            <a:endParaRPr lang="en-GB" sz="1200"/>
          </a:p>
          <a:p>
            <a:pPr marL="0" indent="0">
              <a:buNone/>
            </a:pPr>
            <a:r>
              <a:rPr lang="en-GB" sz="2400"/>
              <a:t>It is a public-facing, transparent update on our progress and next steps. </a:t>
            </a:r>
          </a:p>
          <a:p>
            <a:pPr marL="0" indent="0">
              <a:buNone/>
            </a:pPr>
            <a:r>
              <a:rPr lang="en-GB" sz="2400"/>
              <a:t>Our Local Account features people-centred stories to show how we support independence and wellbeing. </a:t>
            </a:r>
          </a:p>
          <a:p>
            <a:pPr marL="0" indent="0">
              <a:buNone/>
            </a:pPr>
            <a:r>
              <a:rPr lang="en-GB" sz="2400"/>
              <a:t>The language we use is intentional – we must tell the story of our work in a way that makes sense to everyone.</a:t>
            </a:r>
          </a:p>
          <a:p>
            <a:pPr marL="0" indent="0">
              <a:buNone/>
            </a:pPr>
            <a:r>
              <a:rPr lang="en-GB" sz="2400"/>
              <a:t>Read the Local Account 2025/26 </a:t>
            </a:r>
            <a:r>
              <a:rPr lang="en-GB" sz="2400">
                <a:hlinkClick r:id="rId2"/>
              </a:rPr>
              <a:t>here</a:t>
            </a:r>
            <a:r>
              <a:rPr lang="en-GB" sz="2400"/>
              <a:t>.</a:t>
            </a:r>
            <a:endParaRPr lang="en-GB" sz="2400" dirty="0"/>
          </a:p>
          <a:p>
            <a:pPr marL="0" indent="0">
              <a:buNone/>
            </a:pPr>
            <a:endParaRPr lang="en-GB" sz="2000"/>
          </a:p>
          <a:p>
            <a:pPr marL="0" indent="0">
              <a:buNone/>
            </a:pPr>
            <a:endParaRPr lang="en-GB" sz="2000"/>
          </a:p>
          <a:p>
            <a:pPr marL="0" indent="0">
              <a:buNone/>
            </a:pPr>
            <a:endParaRPr lang="en-GB">
              <a:latin typeface="Aptos" panose="020B00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DDFF4CA-CF4F-8721-38EF-752D8A6A1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03" y="740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>
                <a:latin typeface="Aptos Display"/>
              </a:rPr>
              <a:t>What is the Local Account?</a:t>
            </a:r>
          </a:p>
        </p:txBody>
      </p:sp>
    </p:spTree>
    <p:extLst>
      <p:ext uri="{BB962C8B-B14F-4D97-AF65-F5344CB8AC3E}">
        <p14:creationId xmlns:p14="http://schemas.microsoft.com/office/powerpoint/2010/main" val="233166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733D2-9DD5-6B46-2256-83C7F8DD6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AFB05-C70D-83E1-4FB2-695C4D184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606792"/>
            <a:ext cx="6862233" cy="456141"/>
          </a:xfrm>
        </p:spPr>
        <p:txBody>
          <a:bodyPr anchor="ctr">
            <a:normAutofit fontScale="90000"/>
          </a:bodyPr>
          <a:lstStyle/>
          <a:p>
            <a:r>
              <a:rPr lang="en-GB" sz="4000" b="1">
                <a:solidFill>
                  <a:prstClr val="black"/>
                </a:solidFill>
                <a:latin typeface="Aptos Display"/>
              </a:rPr>
              <a:t>CQC context</a:t>
            </a:r>
            <a:endParaRPr lang="en-GB" sz="4000" b="1">
              <a:solidFill>
                <a:prstClr val="black"/>
              </a:solidFill>
              <a:latin typeface="+mn-lt"/>
            </a:endParaRPr>
          </a:p>
        </p:txBody>
      </p:sp>
      <p:sp>
        <p:nvSpPr>
          <p:cNvPr id="55" name="Content Placeholder 54">
            <a:extLst>
              <a:ext uri="{FF2B5EF4-FFF2-40B4-BE49-F238E27FC236}">
                <a16:creationId xmlns:a16="http://schemas.microsoft.com/office/drawing/2014/main" id="{FEA5A0E0-FADF-44DB-4FE2-A099CEABFC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452177"/>
            <a:ext cx="11004791" cy="41585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700" dirty="0">
                <a:latin typeface="Aptos"/>
                <a:cs typeface="Segoe UI"/>
              </a:rPr>
              <a:t>Our Local Account 25-26 highlights progress, improvements and positive impact on the people of Lancashire who draw on care and support.</a:t>
            </a:r>
            <a:endParaRPr lang="en-US" sz="2700" dirty="0">
              <a:latin typeface="Aptos"/>
              <a:cs typeface="Segoe UI"/>
            </a:endParaRPr>
          </a:p>
          <a:p>
            <a:pPr marL="0" indent="0" algn="just">
              <a:buNone/>
            </a:pPr>
            <a:endParaRPr lang="en-GB" sz="2700" dirty="0">
              <a:latin typeface="Aptos"/>
              <a:cs typeface="Segoe UI"/>
            </a:endParaRPr>
          </a:p>
          <a:p>
            <a:pPr marL="0" indent="0" algn="just">
              <a:buNone/>
            </a:pPr>
            <a:r>
              <a:rPr lang="en-GB" sz="2700" b="1">
                <a:latin typeface="Aptos"/>
                <a:cs typeface="Segoe UI"/>
              </a:rPr>
              <a:t>We are clear that:</a:t>
            </a:r>
            <a:endParaRPr lang="en-US" sz="2700" b="1">
              <a:latin typeface="Aptos"/>
            </a:endParaRPr>
          </a:p>
          <a:p>
            <a:pPr algn="just">
              <a:buFont typeface="Arial"/>
              <a:buChar char="•"/>
            </a:pPr>
            <a:r>
              <a:rPr lang="en-GB" sz="2700">
                <a:latin typeface="Aptos"/>
                <a:cs typeface="Segoe UI"/>
              </a:rPr>
              <a:t>Our 2025 CQC assessment rated Lancashire as </a:t>
            </a:r>
            <a:r>
              <a:rPr lang="en-GB" sz="2700" i="1">
                <a:latin typeface="Aptos"/>
                <a:cs typeface="Segoe UI"/>
              </a:rPr>
              <a:t>Requires Improvement</a:t>
            </a:r>
            <a:endParaRPr lang="en-GB" sz="2700">
              <a:latin typeface="Aptos"/>
            </a:endParaRPr>
          </a:p>
          <a:p>
            <a:pPr algn="just">
              <a:buFont typeface="Arial"/>
              <a:buChar char="•"/>
            </a:pPr>
            <a:r>
              <a:rPr lang="en-GB" sz="2700" dirty="0">
                <a:latin typeface="Aptos"/>
                <a:cs typeface="Segoe UI"/>
              </a:rPr>
              <a:t>This reinforces that while progress is being made, </a:t>
            </a:r>
            <a:r>
              <a:rPr lang="en-GB" sz="2700" b="1" dirty="0">
                <a:latin typeface="Aptos"/>
                <a:cs typeface="Segoe UI"/>
              </a:rPr>
              <a:t>significant work remains</a:t>
            </a:r>
            <a:endParaRPr lang="en-GB" sz="2700">
              <a:latin typeface="Aptos"/>
            </a:endParaRPr>
          </a:p>
          <a:p>
            <a:pPr marL="0" indent="0" algn="just">
              <a:buNone/>
            </a:pPr>
            <a:r>
              <a:rPr lang="en-GB" sz="2700" dirty="0">
                <a:latin typeface="Aptos"/>
                <a:cs typeface="Segoe UI"/>
              </a:rPr>
              <a:t>Our focus remains on sustained improvement and consistency, and a comprehensive improvement programme is in place to address this.</a:t>
            </a:r>
            <a:endParaRPr lang="en-GB" sz="2700" dirty="0">
              <a:latin typeface="Aptos"/>
            </a:endParaRP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endParaRPr lang="en-GB" sz="2400"/>
          </a:p>
          <a:p>
            <a:pPr marL="342900" indent="-342900"/>
            <a:endParaRPr lang="en-GB" sz="2400"/>
          </a:p>
          <a:p>
            <a:pPr marL="342900" indent="-342900"/>
            <a:endParaRPr lang="en-GB" sz="2400">
              <a:ea typeface="+mn-lt"/>
              <a:cs typeface="+mn-lt"/>
            </a:endParaRPr>
          </a:p>
          <a:p>
            <a:pPr marL="0" indent="0">
              <a:buNone/>
            </a:pPr>
            <a:endParaRPr lang="en-GB" sz="2400">
              <a:ea typeface="+mn-lt"/>
              <a:cs typeface="+mn-lt"/>
            </a:endParaRPr>
          </a:p>
          <a:p>
            <a:pPr marL="0" indent="0">
              <a:buNone/>
            </a:pPr>
            <a:endParaRPr lang="en-GB" sz="1200">
              <a:ea typeface="+mn-lt"/>
              <a:cs typeface="+mn-lt"/>
            </a:endParaRPr>
          </a:p>
          <a:p>
            <a:pPr marL="0" indent="0">
              <a:buNone/>
            </a:pPr>
            <a:endParaRPr lang="en-GB" sz="2400"/>
          </a:p>
          <a:p>
            <a:endParaRPr lang="en-GB" sz="2400"/>
          </a:p>
          <a:p>
            <a:pPr marL="0" indent="0">
              <a:buNone/>
            </a:pPr>
            <a:endParaRPr lang="en-GB" sz="2400"/>
          </a:p>
          <a:p>
            <a:pPr>
              <a:buNone/>
            </a:pPr>
            <a:endParaRPr lang="en-GB" sz="2400"/>
          </a:p>
          <a:p>
            <a:pPr marL="0" indent="0">
              <a:buNone/>
            </a:pPr>
            <a:endParaRPr lang="en-GB" sz="2400"/>
          </a:p>
          <a:p>
            <a:pPr marL="0" indent="0">
              <a:buNone/>
            </a:pPr>
            <a:endParaRPr lang="en-GB" sz="2400" b="1"/>
          </a:p>
        </p:txBody>
      </p:sp>
    </p:spTree>
    <p:extLst>
      <p:ext uri="{BB962C8B-B14F-4D97-AF65-F5344CB8AC3E}">
        <p14:creationId xmlns:p14="http://schemas.microsoft.com/office/powerpoint/2010/main" val="2954149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88591-FDDD-5F39-879D-498A83168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F057E5A-C85C-D616-AB7B-A85CFB7D8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740907"/>
            <a:ext cx="6862233" cy="456141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en-GB" sz="3600" b="1">
                <a:solidFill>
                  <a:prstClr val="black"/>
                </a:solidFill>
                <a:latin typeface="Aptos Display"/>
                <a:cs typeface="Arial"/>
              </a:rPr>
              <a:t>Our story this year</a:t>
            </a:r>
            <a:r>
              <a:rPr lang="en-GB" sz="3600" b="1">
                <a:solidFill>
                  <a:prstClr val="black"/>
                </a:solidFill>
                <a:latin typeface="Aptos"/>
                <a:cs typeface="Arial"/>
              </a:rPr>
              <a:t> </a:t>
            </a:r>
          </a:p>
        </p:txBody>
      </p:sp>
      <p:graphicFrame>
        <p:nvGraphicFramePr>
          <p:cNvPr id="16" name="TextBox 13">
            <a:extLst>
              <a:ext uri="{FF2B5EF4-FFF2-40B4-BE49-F238E27FC236}">
                <a16:creationId xmlns:a16="http://schemas.microsoft.com/office/drawing/2014/main" id="{C3EED3D4-EB55-77D5-3CB5-C48DDA5C60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2333108"/>
              </p:ext>
            </p:extLst>
          </p:nvPr>
        </p:nvGraphicFramePr>
        <p:xfrm>
          <a:off x="495300" y="1487155"/>
          <a:ext cx="9500470" cy="3750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0793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86532-3446-4010-7C15-25BAC0AFD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527964"/>
            <a:ext cx="6862233" cy="45614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z="3600" b="1">
                <a:solidFill>
                  <a:prstClr val="black"/>
                </a:solidFill>
                <a:latin typeface="Aptos Display"/>
              </a:rPr>
              <a:t>What has improved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D7F59F9-08D7-79A1-5E62-7FC3B8EC7C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4578528"/>
              </p:ext>
            </p:extLst>
          </p:nvPr>
        </p:nvGraphicFramePr>
        <p:xfrm>
          <a:off x="1585064" y="1464943"/>
          <a:ext cx="8373127" cy="4278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8828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126DE-56FD-3DDF-3074-D5E39943D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45B1A-753D-5B89-678E-F38CCBC5A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606792"/>
            <a:ext cx="6862233" cy="456141"/>
          </a:xfrm>
        </p:spPr>
        <p:txBody>
          <a:bodyPr anchor="ctr">
            <a:normAutofit fontScale="90000"/>
          </a:bodyPr>
          <a:lstStyle/>
          <a:p>
            <a:r>
              <a:rPr lang="en-GB" sz="4000" b="1">
                <a:solidFill>
                  <a:prstClr val="black"/>
                </a:solidFill>
                <a:latin typeface="Aptos Display"/>
              </a:rPr>
              <a:t>Shaping the future side by side</a:t>
            </a:r>
            <a:r>
              <a:rPr lang="en-GB" sz="4000" b="1">
                <a:solidFill>
                  <a:prstClr val="black"/>
                </a:solidFill>
                <a:latin typeface="+mn-lt"/>
              </a:rPr>
              <a:t> </a:t>
            </a:r>
          </a:p>
        </p:txBody>
      </p:sp>
      <p:sp>
        <p:nvSpPr>
          <p:cNvPr id="55" name="Content Placeholder 54">
            <a:extLst>
              <a:ext uri="{FF2B5EF4-FFF2-40B4-BE49-F238E27FC236}">
                <a16:creationId xmlns:a16="http://schemas.microsoft.com/office/drawing/2014/main" id="{49D43F68-5A3A-641B-3960-B28CB588F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439039"/>
            <a:ext cx="8140722" cy="45194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400">
                <a:ea typeface="+mn-lt"/>
                <a:cs typeface="+mn-lt"/>
              </a:rPr>
              <a:t>Our ambition is that </a:t>
            </a:r>
            <a:r>
              <a:rPr lang="en-GB" sz="2400" b="1">
                <a:ea typeface="+mn-lt"/>
                <a:cs typeface="+mn-lt"/>
              </a:rPr>
              <a:t>co‑production becomes the way we work in Lancashire</a:t>
            </a:r>
            <a:r>
              <a:rPr lang="en-GB" sz="2400">
                <a:ea typeface="+mn-lt"/>
                <a:cs typeface="+mn-lt"/>
              </a:rPr>
              <a:t> - creating support that helps people live well, independently and with dignity.</a:t>
            </a:r>
          </a:p>
          <a:p>
            <a:pPr marL="0" indent="0">
              <a:buNone/>
            </a:pPr>
            <a:endParaRPr lang="en-GB" sz="2400" dirty="0">
              <a:ea typeface="+mn-lt"/>
              <a:cs typeface="+mn-lt"/>
            </a:endParaRPr>
          </a:p>
          <a:p>
            <a:pPr marL="342900" indent="-342900"/>
            <a:r>
              <a:rPr lang="en-GB" sz="2400">
                <a:ea typeface="+mn-lt"/>
                <a:cs typeface="+mn-lt"/>
              </a:rPr>
              <a:t>We are working alongside people who draw on care </a:t>
            </a:r>
            <a:r>
              <a:rPr lang="en-GB" sz="2400" dirty="0">
                <a:ea typeface="+mn-lt"/>
                <a:cs typeface="+mn-lt"/>
              </a:rPr>
              <a:t>and support, carers and communities so their views shape how services are designed and improved.</a:t>
            </a:r>
            <a:endParaRPr lang="en-US" sz="2400"/>
          </a:p>
          <a:p>
            <a:pPr marL="342900" indent="-342900"/>
            <a:r>
              <a:rPr lang="en-GB" sz="2400"/>
              <a:t>We are building the foundations of a strong, sustainable co-production network, starting in Lancaster. </a:t>
            </a:r>
          </a:p>
          <a:p>
            <a:pPr marL="342900" indent="-342900"/>
            <a:r>
              <a:rPr lang="en-GB" sz="2400"/>
              <a:t>Alongside the Local Account, we will publish a video featuring Ollie, one of our valued co-producers, interviewing our Directors about co-production.</a:t>
            </a:r>
            <a:endParaRPr lang="en-GB" sz="2400" dirty="0"/>
          </a:p>
          <a:p>
            <a:pPr marL="0" indent="0">
              <a:buNone/>
            </a:pPr>
            <a:endParaRPr lang="en-GB" sz="2400"/>
          </a:p>
          <a:p>
            <a:pPr marL="342900" indent="-342900"/>
            <a:endParaRPr lang="en-GB" sz="2400"/>
          </a:p>
          <a:p>
            <a:pPr marL="342900" indent="-342900"/>
            <a:endParaRPr lang="en-GB" sz="2400">
              <a:ea typeface="+mn-lt"/>
              <a:cs typeface="+mn-lt"/>
            </a:endParaRPr>
          </a:p>
          <a:p>
            <a:pPr marL="0" indent="0">
              <a:buNone/>
            </a:pPr>
            <a:endParaRPr lang="en-GB" sz="2400">
              <a:ea typeface="+mn-lt"/>
              <a:cs typeface="+mn-lt"/>
            </a:endParaRPr>
          </a:p>
          <a:p>
            <a:pPr marL="0" indent="0">
              <a:buNone/>
            </a:pPr>
            <a:endParaRPr lang="en-GB" sz="1200">
              <a:ea typeface="+mn-lt"/>
              <a:cs typeface="+mn-lt"/>
            </a:endParaRPr>
          </a:p>
          <a:p>
            <a:pPr marL="0" indent="0">
              <a:buNone/>
            </a:pPr>
            <a:endParaRPr lang="en-GB" sz="2400"/>
          </a:p>
          <a:p>
            <a:endParaRPr lang="en-GB" sz="2400"/>
          </a:p>
          <a:p>
            <a:pPr marL="0" indent="0">
              <a:buNone/>
            </a:pPr>
            <a:endParaRPr lang="en-GB" sz="2400"/>
          </a:p>
          <a:p>
            <a:pPr>
              <a:buNone/>
            </a:pPr>
            <a:endParaRPr lang="en-GB" sz="2400"/>
          </a:p>
          <a:p>
            <a:pPr marL="0" indent="0">
              <a:buNone/>
            </a:pPr>
            <a:endParaRPr lang="en-GB" sz="2400"/>
          </a:p>
          <a:p>
            <a:pPr marL="0" indent="0">
              <a:buNone/>
            </a:pPr>
            <a:endParaRPr lang="en-GB" sz="2400" b="1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F194392-0E66-1019-60BE-51AF49CC9F67}"/>
              </a:ext>
            </a:extLst>
          </p:cNvPr>
          <p:cNvSpPr txBox="1"/>
          <p:nvPr/>
        </p:nvSpPr>
        <p:spPr>
          <a:xfrm>
            <a:off x="8642683" y="1884947"/>
            <a:ext cx="3408947" cy="26018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sz="2400" b="1"/>
              <a:t>Our co-production principles</a:t>
            </a:r>
            <a:endParaRPr lang="en-US"/>
          </a:p>
          <a:p>
            <a:pPr marL="285750" indent="-285750" algn="ctr">
              <a:lnSpc>
                <a:spcPct val="90000"/>
              </a:lnSpc>
              <a:spcBef>
                <a:spcPts val="1000"/>
              </a:spcBef>
              <a:buFont typeface="Wingdings,Sans-Serif"/>
              <a:buChar char="ü"/>
            </a:pPr>
            <a:r>
              <a:rPr lang="en-GB" sz="2400"/>
              <a:t> Equal partnership</a:t>
            </a:r>
          </a:p>
          <a:p>
            <a:pPr marL="285750" indent="-285750" algn="ctr">
              <a:lnSpc>
                <a:spcPct val="90000"/>
              </a:lnSpc>
              <a:spcBef>
                <a:spcPts val="1000"/>
              </a:spcBef>
              <a:buFont typeface="Wingdings,Sans-Serif"/>
              <a:buChar char="ü"/>
            </a:pPr>
            <a:r>
              <a:rPr lang="en-GB" sz="2400"/>
              <a:t> Strength-based</a:t>
            </a:r>
          </a:p>
          <a:p>
            <a:pPr marL="285750" indent="-285750" algn="ctr">
              <a:lnSpc>
                <a:spcPct val="90000"/>
              </a:lnSpc>
              <a:spcBef>
                <a:spcPts val="1000"/>
              </a:spcBef>
              <a:buFont typeface="Wingdings,Sans-Serif"/>
              <a:buChar char="ü"/>
            </a:pPr>
            <a:r>
              <a:rPr lang="en-GB" sz="2400"/>
              <a:t> Inclusive</a:t>
            </a:r>
          </a:p>
          <a:p>
            <a:pPr marL="285750" indent="-285750" algn="ctr">
              <a:lnSpc>
                <a:spcPct val="90000"/>
              </a:lnSpc>
              <a:spcBef>
                <a:spcPts val="1000"/>
              </a:spcBef>
              <a:buFont typeface="Wingdings,Sans-Serif"/>
              <a:buChar char="ü"/>
            </a:pPr>
            <a:r>
              <a:rPr lang="en-GB" sz="2400"/>
              <a:t> Always learning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597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EB068-8ABF-216E-A9FB-3566B98AF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601608"/>
            <a:ext cx="8666969" cy="482877"/>
          </a:xfrm>
        </p:spPr>
        <p:txBody>
          <a:bodyPr>
            <a:normAutofit fontScale="90000"/>
          </a:bodyPr>
          <a:lstStyle/>
          <a:p>
            <a:r>
              <a:rPr lang="en-GB" sz="4000" b="1"/>
              <a:t>How we have supported people </a:t>
            </a:r>
            <a:r>
              <a:rPr lang="en-GB" sz="4000" b="1" err="1"/>
              <a:t>thi</a:t>
            </a:r>
            <a:r>
              <a:rPr lang="en-GB" sz="4000" b="1"/>
              <a:t>s year</a:t>
            </a:r>
            <a:r>
              <a:rPr lang="en-GB"/>
              <a:t>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98BCC-E7D9-B56D-BCF7-0E2AFF61A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31696"/>
            <a:ext cx="11201400" cy="4278841"/>
          </a:xfrm>
        </p:spPr>
        <p:txBody>
          <a:bodyPr>
            <a:normAutofit/>
          </a:bodyPr>
          <a:lstStyle/>
          <a:p>
            <a:r>
              <a:rPr lang="en-GB" sz="2400"/>
              <a:t>Our </a:t>
            </a:r>
            <a:r>
              <a:rPr lang="en-GB" sz="2400" b="1"/>
              <a:t>neighbourhood work </a:t>
            </a:r>
            <a:r>
              <a:rPr lang="en-GB" sz="2400"/>
              <a:t>has expanded, with closer collaboration between local providers and the introduction of Village Agents in rural areas</a:t>
            </a:r>
            <a:endParaRPr lang="en-US" sz="2400"/>
          </a:p>
          <a:p>
            <a:r>
              <a:rPr lang="en-GB" sz="2400"/>
              <a:t>We are </a:t>
            </a:r>
            <a:r>
              <a:rPr lang="en-GB" sz="2400" b="1"/>
              <a:t>improving access to information and advice</a:t>
            </a:r>
            <a:r>
              <a:rPr lang="en-GB" sz="2400"/>
              <a:t>, including the Convo Now BSL app how our Sensory Impairment Team is changing lives</a:t>
            </a:r>
          </a:p>
          <a:p>
            <a:r>
              <a:rPr lang="en-GB" sz="2400" b="1"/>
              <a:t>Technology is improving safety and independence,</a:t>
            </a:r>
            <a:r>
              <a:rPr lang="en-GB" sz="2400"/>
              <a:t> from everyday devices to smart lamps in care homes that help to prevent and reduce the likelihood of falls</a:t>
            </a:r>
          </a:p>
          <a:p>
            <a:r>
              <a:rPr lang="en-GB" sz="2400"/>
              <a:t>We have </a:t>
            </a:r>
            <a:r>
              <a:rPr lang="en-GB" sz="2400" b="1"/>
              <a:t>strengthened support for young people</a:t>
            </a:r>
            <a:r>
              <a:rPr lang="en-GB" sz="2400"/>
              <a:t> moving into adulthood and </a:t>
            </a:r>
            <a:r>
              <a:rPr lang="en-GB" sz="2400" b="1"/>
              <a:t>improved help for unpaid carers</a:t>
            </a:r>
          </a:p>
          <a:p>
            <a:r>
              <a:rPr lang="en-GB" sz="2400" dirty="0"/>
              <a:t>We have </a:t>
            </a:r>
            <a:r>
              <a:rPr lang="en-GB" sz="2400" b="1" dirty="0"/>
              <a:t>reshaped our leadership team</a:t>
            </a:r>
            <a:r>
              <a:rPr lang="en-GB" sz="2400" dirty="0"/>
              <a:t>, brought Public Health into the directorate and invested in learning and development for our workforce </a:t>
            </a:r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pPr marL="0" indent="0">
              <a:buNone/>
            </a:pPr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101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60F0C-182A-076F-5677-407427906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F318E-548C-8C39-4D0E-F85E8F3CB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955" y="614747"/>
            <a:ext cx="10992382" cy="1100358"/>
          </a:xfrm>
        </p:spPr>
        <p:txBody>
          <a:bodyPr>
            <a:normAutofit fontScale="90000"/>
          </a:bodyPr>
          <a:lstStyle/>
          <a:p>
            <a:r>
              <a:rPr lang="en-GB" b="1"/>
              <a:t>Strengthening Safeguarding: progress and impact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B91938-ED5B-CE56-68A4-5C34E1833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31696"/>
            <a:ext cx="11201400" cy="4278841"/>
          </a:xfrm>
        </p:spPr>
        <p:txBody>
          <a:bodyPr>
            <a:normAutofit/>
          </a:bodyPr>
          <a:lstStyle/>
          <a:p>
            <a:endParaRPr lang="en-GB" sz="2400" dirty="0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pPr marL="0" indent="0">
              <a:buNone/>
            </a:pPr>
            <a:endParaRPr lang="en-GB"/>
          </a:p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7EC677-81FA-1BF2-FCA2-99B002ED28FE}"/>
              </a:ext>
            </a:extLst>
          </p:cNvPr>
          <p:cNvSpPr txBox="1"/>
          <p:nvPr/>
        </p:nvSpPr>
        <p:spPr>
          <a:xfrm>
            <a:off x="508231" y="1724526"/>
            <a:ext cx="11196973" cy="35548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2500" b="1"/>
              <a:t>Earlier intervention and prevention: </a:t>
            </a:r>
            <a:r>
              <a:rPr lang="en-GB" sz="2500"/>
              <a:t>Strengthened focus on early support for self-neglect, including use of SHARE steps and best practice forums</a:t>
            </a:r>
            <a:endParaRPr lang="en-GB" sz="2500" dirty="0"/>
          </a:p>
          <a:p>
            <a:pPr marL="285750" indent="-285750">
              <a:buFont typeface="Arial"/>
              <a:buChar char="•"/>
            </a:pPr>
            <a:r>
              <a:rPr lang="en-GB" sz="2500" b="1" dirty="0"/>
              <a:t>Improved multi-agency working:</a:t>
            </a:r>
            <a:r>
              <a:rPr lang="en-GB" sz="2500" dirty="0"/>
              <a:t> Use of approaches such as Vulnerable Adult Risk Management (VARM) and strengthened partnerships across health, housing and voluntary sector</a:t>
            </a:r>
          </a:p>
          <a:p>
            <a:pPr marL="285750" indent="-285750">
              <a:buFont typeface="Arial"/>
              <a:buChar char="•"/>
            </a:pPr>
            <a:r>
              <a:rPr lang="en-GB" sz="2500" b="1"/>
              <a:t>More consistent, person-centred practice:</a:t>
            </a:r>
            <a:r>
              <a:rPr lang="en-GB" sz="2500"/>
              <a:t> Greater focus on listening, co-production and supporting people to stay independent in their communities </a:t>
            </a:r>
            <a:endParaRPr lang="en-GB" sz="2500" dirty="0"/>
          </a:p>
          <a:p>
            <a:pPr marL="285750" indent="-285750">
              <a:buFont typeface="Arial"/>
              <a:buChar char="•"/>
            </a:pPr>
            <a:r>
              <a:rPr lang="en-GB" sz="2500" b="1"/>
              <a:t>Stronger learning and oversight:</a:t>
            </a:r>
            <a:r>
              <a:rPr lang="en-GB" sz="2500"/>
              <a:t> Positive feedback from Safeguarding Peer Review, with clear plans in place to drive further improvement</a:t>
            </a:r>
            <a:endParaRPr lang="en-GB" sz="2500" dirty="0"/>
          </a:p>
        </p:txBody>
      </p:sp>
    </p:spTree>
    <p:extLst>
      <p:ext uri="{BB962C8B-B14F-4D97-AF65-F5344CB8AC3E}">
        <p14:creationId xmlns:p14="http://schemas.microsoft.com/office/powerpoint/2010/main" val="19699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20BFC-C164-A8F7-CD8E-A3695541D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DF21A-05C8-DCD3-B81C-67422B97A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601609"/>
            <a:ext cx="8666969" cy="482877"/>
          </a:xfrm>
        </p:spPr>
        <p:txBody>
          <a:bodyPr>
            <a:noAutofit/>
          </a:bodyPr>
          <a:lstStyle/>
          <a:p>
            <a:r>
              <a:rPr lang="en-GB" sz="3600" b="1"/>
              <a:t>The people bringing this work to life</a:t>
            </a:r>
            <a:endParaRPr lang="en-GB" sz="400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99F62E-529D-908F-B10C-B7D2E68AD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518557"/>
            <a:ext cx="10780986" cy="42788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/>
              <a:t>Our Local Account features the stories of real people we support, showing the human impact of our work. Some examples include:</a:t>
            </a:r>
          </a:p>
          <a:p>
            <a:pPr marL="0" indent="0">
              <a:buNone/>
            </a:pPr>
            <a:endParaRPr lang="en-GB">
              <a:ea typeface="+mn-lt"/>
              <a:cs typeface="+mn-lt"/>
            </a:endParaRPr>
          </a:p>
          <a:p>
            <a:pPr>
              <a:buFont typeface="Arial"/>
              <a:buChar char="•"/>
            </a:pPr>
            <a:r>
              <a:rPr lang="en-GB" sz="2600" b="1">
                <a:ea typeface="+mn-lt"/>
                <a:cs typeface="+mn-lt"/>
              </a:rPr>
              <a:t>Co‑production in Lancaster</a:t>
            </a:r>
            <a:r>
              <a:rPr lang="en-GB" sz="2600">
                <a:ea typeface="+mn-lt"/>
                <a:cs typeface="+mn-lt"/>
              </a:rPr>
              <a:t> – people shaping solutions with us and our VCFSE partners</a:t>
            </a:r>
            <a:endParaRPr lang="en-GB" sz="2600"/>
          </a:p>
          <a:p>
            <a:pPr>
              <a:buFont typeface="Arial"/>
              <a:buChar char="•"/>
            </a:pPr>
            <a:r>
              <a:rPr lang="en-GB" sz="2600" b="1">
                <a:ea typeface="+mn-lt"/>
                <a:cs typeface="+mn-lt"/>
              </a:rPr>
              <a:t>Arun’s* early help</a:t>
            </a:r>
            <a:r>
              <a:rPr lang="en-GB" sz="2600">
                <a:ea typeface="+mn-lt"/>
                <a:cs typeface="+mn-lt"/>
              </a:rPr>
              <a:t> – preventing crisis through timely support</a:t>
            </a:r>
            <a:endParaRPr lang="en-GB" sz="2600"/>
          </a:p>
          <a:p>
            <a:pPr>
              <a:buFont typeface="Arial"/>
              <a:buChar char="•"/>
            </a:pPr>
            <a:r>
              <a:rPr lang="en-GB" sz="2600" b="1">
                <a:ea typeface="+mn-lt"/>
                <a:cs typeface="+mn-lt"/>
              </a:rPr>
              <a:t>Jonas, one of our Village Agents</a:t>
            </a:r>
            <a:r>
              <a:rPr lang="en-GB" sz="2600">
                <a:ea typeface="+mn-lt"/>
                <a:cs typeface="+mn-lt"/>
              </a:rPr>
              <a:t> – community‑based help that builds independence</a:t>
            </a:r>
            <a:endParaRPr lang="en-GB" sz="2600"/>
          </a:p>
          <a:p>
            <a:pPr>
              <a:buFont typeface="Arial"/>
              <a:buChar char="•"/>
            </a:pPr>
            <a:r>
              <a:rPr lang="en-GB" sz="2600" b="1">
                <a:ea typeface="+mn-lt"/>
                <a:cs typeface="+mn-lt"/>
              </a:rPr>
              <a:t>Charlotte’s* befriending journey</a:t>
            </a:r>
            <a:r>
              <a:rPr lang="en-GB" sz="2600">
                <a:ea typeface="+mn-lt"/>
                <a:cs typeface="+mn-lt"/>
              </a:rPr>
              <a:t> – tackling loneliness through local networks</a:t>
            </a:r>
            <a:endParaRPr lang="en-GB" sz="2600"/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8537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CC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2C5A77"/>
      </a:accent1>
      <a:accent2>
        <a:srgbClr val="C7E4DB"/>
      </a:accent2>
      <a:accent3>
        <a:srgbClr val="578793"/>
      </a:accent3>
      <a:accent4>
        <a:srgbClr val="7A8C8E"/>
      </a:accent4>
      <a:accent5>
        <a:srgbClr val="84ACB6"/>
      </a:accent5>
      <a:accent6>
        <a:srgbClr val="BFBFBF"/>
      </a:accent6>
      <a:hlink>
        <a:srgbClr val="3A5A62"/>
      </a:hlink>
      <a:folHlink>
        <a:srgbClr val="266F8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7B240777-3E12-4C26-B359-5E488F1D74DE}" vid="{251253F7-1BFC-488C-9A67-8624B247714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5de215e-a67e-41e0-9c11-2a9ef236ffe8">
      <Terms xmlns="http://schemas.microsoft.com/office/infopath/2007/PartnerControls"/>
    </lcf76f155ced4ddcb4097134ff3c332f>
    <TaxCatchAll xmlns="c5b81edf-0cc6-4f6c-9a2a-81702a247a7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786DF8C94BEE4A99FC548A2C514B3A" ma:contentTypeVersion="12" ma:contentTypeDescription="Create a new document." ma:contentTypeScope="" ma:versionID="b5e78d0e4e40653f00b0e7e628a19751">
  <xsd:schema xmlns:xsd="http://www.w3.org/2001/XMLSchema" xmlns:xs="http://www.w3.org/2001/XMLSchema" xmlns:p="http://schemas.microsoft.com/office/2006/metadata/properties" xmlns:ns2="f5de215e-a67e-41e0-9c11-2a9ef236ffe8" xmlns:ns3="c5b81edf-0cc6-4f6c-9a2a-81702a247a7b" targetNamespace="http://schemas.microsoft.com/office/2006/metadata/properties" ma:root="true" ma:fieldsID="b9e52bd8dbfedb8831a5ed3ea5b2674a" ns2:_="" ns3:_="">
    <xsd:import namespace="f5de215e-a67e-41e0-9c11-2a9ef236ffe8"/>
    <xsd:import namespace="c5b81edf-0cc6-4f6c-9a2a-81702a247a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de215e-a67e-41e0-9c11-2a9ef236ff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6bfaf0b-f29b-4ed2-8d75-892493c0d2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81edf-0cc6-4f6c-9a2a-81702a247a7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bccd274-7f53-4b8d-a4e9-8a52b1059d05}" ma:internalName="TaxCatchAll" ma:showField="CatchAllData" ma:web="c5b81edf-0cc6-4f6c-9a2a-81702a247a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DE0DC63-1890-446C-941A-4B65472DBA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C6CFCC-5A28-4E84-9014-AC37505B5A68}">
  <ds:schemaRefs>
    <ds:schemaRef ds:uri="c5b81edf-0cc6-4f6c-9a2a-81702a247a7b"/>
    <ds:schemaRef ds:uri="http://purl.org/dc/elements/1.1/"/>
    <ds:schemaRef ds:uri="http://purl.org/dc/terms/"/>
    <ds:schemaRef ds:uri="f5de215e-a67e-41e0-9c11-2a9ef236ffe8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573B7A3-2D67-40BD-9E19-A17CF28BB0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de215e-a67e-41e0-9c11-2a9ef236ffe8"/>
    <ds:schemaRef ds:uri="c5b81edf-0cc6-4f6c-9a2a-81702a247a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9f683e26-d8b9-4609-9ec4-e1a36e4bb4d2}" enabled="0" method="" siteId="{9f683e26-d8b9-4609-9ec4-e1a36e4bb4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793</Words>
  <Application>Microsoft Office PowerPoint</Application>
  <PresentationFormat>Widescreen</PresentationFormat>
  <Paragraphs>105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Calibri Light</vt:lpstr>
      <vt:lpstr>Wingdings,Sans-Serif</vt:lpstr>
      <vt:lpstr>Office Theme</vt:lpstr>
      <vt:lpstr>1_Office Theme</vt:lpstr>
      <vt:lpstr>PowerPoint Presentation</vt:lpstr>
      <vt:lpstr>What is the Local Account?</vt:lpstr>
      <vt:lpstr>CQC context</vt:lpstr>
      <vt:lpstr>Our story this year </vt:lpstr>
      <vt:lpstr>What has improved</vt:lpstr>
      <vt:lpstr>Shaping the future side by side </vt:lpstr>
      <vt:lpstr>How we have supported people this year </vt:lpstr>
      <vt:lpstr>Strengthening Safeguarding: progress and impact </vt:lpstr>
      <vt:lpstr>The people bringing this work to life</vt:lpstr>
      <vt:lpstr>Looking ahead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Eliana Miriam Hardman</dc:creator>
  <cp:lastModifiedBy>Kinsey, Rachel</cp:lastModifiedBy>
  <cp:revision>545</cp:revision>
  <cp:lastPrinted>2026-04-28T07:43:07Z</cp:lastPrinted>
  <dcterms:created xsi:type="dcterms:W3CDTF">2023-11-13T12:48:15Z</dcterms:created>
  <dcterms:modified xsi:type="dcterms:W3CDTF">2026-08-25T16:50:44Z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0x01010091786DF8C94BEE4A99FC548A2C514B3A</vt:lpwstr>
  </property>
  <property fmtid="{D5CDD505-2E9C-101B-9397-08002B2CF9AE}" pid="3" name="MediaServiceImageTags">
    <vt:lpwstr/>
  </property>
</Properties>
</file>