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4"/>
    <p:sldMasterId id="2147483852" r:id="rId5"/>
  </p:sldMasterIdLst>
  <p:notesMasterIdLst>
    <p:notesMasterId r:id="rId13"/>
  </p:notesMasterIdLst>
  <p:sldIdLst>
    <p:sldId id="256" r:id="rId6"/>
    <p:sldId id="752" r:id="rId7"/>
    <p:sldId id="2145709560" r:id="rId8"/>
    <p:sldId id="2145709562" r:id="rId9"/>
    <p:sldId id="773" r:id="rId10"/>
    <p:sldId id="2145709563" r:id="rId11"/>
    <p:sldId id="2145709559" r:id="rId12"/>
  </p:sldIdLst>
  <p:sldSz cx="12192000" cy="6858000"/>
  <p:notesSz cx="6669088" cy="987266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67A82C-845C-9520-3C48-B434EAE7FB3B}" name="Hutchinson, Rachel" initials="HR" userId="S::Rachel.Hutchinson@lancashire.gov.uk::f549df2a-ea49-4bd9-82bf-a1ef213bcfba" providerId="AD"/>
  <p188:author id="{F9B50959-53D9-704E-C651-9C120031E9DC}" name="Topping, Kevin" initials="TK" userId="S::kevin.topping@lancashire.gov.uk::aedcd64e-dd71-4201-a366-d2690485b02d" providerId="AD"/>
  <p188:author id="{1D53E06F-AEC9-A75D-FF18-627223E07633}" name="Fishwick, Helen" initials="FH" userId="S::helen.fishwick_lancashire.police.uk#ext#@lancashirecc.onmicrosoft.com::3aa2123f-655a-4d0b-8839-4bf1c67267da" providerId="AD"/>
  <p188:author id="{3E3AE8E2-CD77-7B13-FFEB-FDE457A256E9}" name="Kevin Topping" initials="KT" userId="Kevin Topping" providerId="None"/>
  <p188:author id="{D9CE8BE9-A1E0-8D44-1A83-CF90D5FED8A8}" name="Grant, Ady" initials="GA" userId="S::ady.grant_lancashire.police.uk#ext#@lancashirecc.onmicrosoft.com::6226ca71-d978-48fa-806a-d22f74091b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526B"/>
    <a:srgbClr val="C00000"/>
    <a:srgbClr val="FFFFFF"/>
    <a:srgbClr val="D9D9D9"/>
    <a:srgbClr val="75969F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3A7ECD-5EC9-4B62-A450-A0B5696AE97E}" v="75" dt="2026-07-16T10:50:57.9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88" autoAdjust="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5347"/>
          </a:xfrm>
          <a:prstGeom prst="rect">
            <a:avLst/>
          </a:prstGeom>
        </p:spPr>
        <p:txBody>
          <a:bodyPr vert="horz" lIns="90279" tIns="45139" rIns="90279" bIns="4513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6" y="0"/>
            <a:ext cx="2889939" cy="495347"/>
          </a:xfrm>
          <a:prstGeom prst="rect">
            <a:avLst/>
          </a:prstGeom>
        </p:spPr>
        <p:txBody>
          <a:bodyPr vert="horz" lIns="90279" tIns="45139" rIns="90279" bIns="45139" rtlCol="0"/>
          <a:lstStyle>
            <a:lvl1pPr algn="r">
              <a:defRPr sz="1200"/>
            </a:lvl1pPr>
          </a:lstStyle>
          <a:p>
            <a:fld id="{6DDB134D-24CC-4B50-BB2B-84BCDA0BFA32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1475" y="1233488"/>
            <a:ext cx="5926138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79" tIns="45139" rIns="90279" bIns="4513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0279" tIns="45139" rIns="90279" bIns="4513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9" cy="495346"/>
          </a:xfrm>
          <a:prstGeom prst="rect">
            <a:avLst/>
          </a:prstGeom>
        </p:spPr>
        <p:txBody>
          <a:bodyPr vert="horz" lIns="90279" tIns="45139" rIns="90279" bIns="4513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6" y="9377317"/>
            <a:ext cx="2889939" cy="495346"/>
          </a:xfrm>
          <a:prstGeom prst="rect">
            <a:avLst/>
          </a:prstGeom>
        </p:spPr>
        <p:txBody>
          <a:bodyPr vert="horz" lIns="90279" tIns="45139" rIns="90279" bIns="45139" rtlCol="0" anchor="b"/>
          <a:lstStyle>
            <a:lvl1pPr algn="r">
              <a:defRPr sz="1200"/>
            </a:lvl1pPr>
          </a:lstStyle>
          <a:p>
            <a:fld id="{BC2785B0-8950-46FB-8E58-B4AAD427AC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66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2785B0-8950-46FB-8E58-B4AAD427AC2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662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92900-6FDA-883F-D2ED-124A2F282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50A573-D569-9204-988C-E16F4BC0B3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14330-728E-F9DF-98D5-892A74C16E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7E44C-9B6B-1149-7DFB-B8893E597A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2785B0-8950-46FB-8E58-B4AAD427AC2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715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0EDE2-29F7-0984-63FD-2409A08A4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A82E6-FBD6-9FD5-57F4-927E40647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772DBB-812A-0450-A8D6-0D3F4B7F5E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Exact location: Rosewood Care Home, Preston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Type: Fire in laundry room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Hazards: Smoke, oxygen cylinders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Access: Main entrance clear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Casualties: 2 residents affected by smoke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Emergency Services: Fire and Ambulance requested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BFB7A-5CBB-79F7-D059-D69B3AA6B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2785B0-8950-46FB-8E58-B4AAD427AC2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454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787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The Joint Decision Model (JDM)is designed to help make effective decisions together. As shared situational awareness is established, a Common Operating Picture (COP) is formed.</a:t>
            </a:r>
            <a:endParaRPr lang="en-GB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902787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GB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902787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The priority is to gather and assess information/intelligence. Responders should work together to build shared situational awareness, </a:t>
            </a:r>
            <a:r>
              <a:rPr lang="en-US" alt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recognising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 this requires continuous effort as the situation, and responders’ understanding, will change over time.</a:t>
            </a:r>
          </a:p>
          <a:p>
            <a:pPr defTabSz="902787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902787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Understanding the risks establishes shared situational awareness and enables responders to answer the three fundamental questions of ‘what, so what, what might?’ </a:t>
            </a:r>
          </a:p>
          <a:p>
            <a:pPr defTabSz="902787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902787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Once the process of building shared situational awareness has begun, the desired outcomes should be agreed as the central part of a joint working strategy. If a SCG is convened, they will agree and share the joint strategy for the multi-agency response. </a:t>
            </a:r>
          </a:p>
          <a:p>
            <a:pPr defTabSz="902787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GB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2785B0-8950-46FB-8E58-B4AAD427AC2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432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2D0F6-C4B0-29F4-179B-44019DF92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8BF253-8DBF-71E8-8C0F-F9B33A23B8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3BC2A2-B75F-2013-9E14-67993D898A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4FE16-A6A2-227E-6AB4-CD7B7EED79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2785B0-8950-46FB-8E58-B4AAD427AC2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064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C812B-0BB1-B758-591D-E7DDC345D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255AE2-8904-0610-C239-43EE77B440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A18E26-FC63-F3C8-4C2B-9A22A3BC3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201C3-9872-DECE-A12C-A688BC662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2785B0-8950-46FB-8E58-B4AAD427AC2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7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C2437-C943-444F-9CA7-AB75519F4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526FF6-2D83-4E0C-AB16-1E225EE50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64277-528D-478B-94E2-6BB23A02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2C0AD-E4B4-47F0-9228-4FF055E54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0A156-F819-4F70-A848-69C88A392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36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38652-F361-43F7-91EB-5A0671644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6CE10B-CD3D-4A4A-A53B-56FC7621B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56F04-D690-4823-A948-23B5EBC5C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CD237-4E87-48C4-8B45-4EF0ECE4E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38CAD-71D4-4F35-862F-5D759CB25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05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8AAF5C-33ED-434A-84D0-DE40C7C21F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0557C3-B7E2-4604-99DF-7D909BA79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4D03B-3F5C-4E34-A78B-F78D2BE8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DACB9-05B2-43B4-A577-186E04D4D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C0AB2-C3E9-4475-9566-D09240DE3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970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80305F9-A157-45D9-A18D-E949B7C9FBD4}"/>
              </a:ext>
            </a:extLst>
          </p:cNvPr>
          <p:cNvSpPr>
            <a:spLocks noGrp="1"/>
          </p:cNvSpPr>
          <p:nvPr/>
        </p:nvSpPr>
        <p:spPr>
          <a:xfrm>
            <a:off x="4823885" y="1622426"/>
            <a:ext cx="2601383" cy="1630363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GB" sz="2800" b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AD11F9E-B394-4358-BEAD-4A584BEBF6B5}"/>
              </a:ext>
            </a:extLst>
          </p:cNvPr>
          <p:cNvSpPr>
            <a:spLocks noGrp="1"/>
          </p:cNvSpPr>
          <p:nvPr userDrawn="1"/>
        </p:nvSpPr>
        <p:spPr>
          <a:xfrm>
            <a:off x="4823885" y="1622426"/>
            <a:ext cx="2601383" cy="1630363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GB" sz="2800" b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4944017" y="4318919"/>
            <a:ext cx="2433853" cy="2943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ctr">
              <a:buNone/>
              <a:defRPr sz="16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354443" y="3918573"/>
            <a:ext cx="3583591" cy="4051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ctr">
              <a:buNone/>
              <a:defRPr sz="2400" cap="all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832097" y="1630667"/>
            <a:ext cx="2601185" cy="1630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6572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5095A1A2-6804-44A0-B19B-ADAD2780937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5">
            <a:extLst>
              <a:ext uri="{FF2B5EF4-FFF2-40B4-BE49-F238E27FC236}">
                <a16:creationId xmlns:a16="http://schemas.microsoft.com/office/drawing/2014/main" id="{8EB15AAE-C07A-458C-828A-EAEBED454E1C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999" y="1224000"/>
            <a:ext cx="10560000" cy="4608094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3"/>
              </a:buClr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chemeClr val="accent3"/>
              </a:buClr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Clr>
                <a:schemeClr val="accent3"/>
              </a:buClr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chemeClr val="accent3"/>
              </a:buClr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chemeClr val="accent3"/>
              </a:buClr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F2B4CE4A-A4AE-4485-AB4A-7C2416C775F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93A14D6E-60B2-4ED4-A03F-9BABBF3E55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2994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6EC85707-FFB4-429B-A9E3-C8435465197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5">
            <a:extLst>
              <a:ext uri="{FF2B5EF4-FFF2-40B4-BE49-F238E27FC236}">
                <a16:creationId xmlns:a16="http://schemas.microsoft.com/office/drawing/2014/main" id="{F6D986DC-0DB4-4EA2-804A-E6E89B2AE0E7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999" y="1224000"/>
            <a:ext cx="10560000" cy="460809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45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C856A9AC-F427-47CA-8D03-FF2998D1EDA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D5A2A0BF-D848-4A18-9A88-D7FE0EF079A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0253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rea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id="{910BA1BB-D496-4DB3-9440-678652B322E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5">
            <a:extLst>
              <a:ext uri="{FF2B5EF4-FFF2-40B4-BE49-F238E27FC236}">
                <a16:creationId xmlns:a16="http://schemas.microsoft.com/office/drawing/2014/main" id="{1B71C7E2-B148-454E-823E-C6F1DD98E58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00" y="1223999"/>
            <a:ext cx="10560000" cy="13113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68000" y="2805113"/>
            <a:ext cx="10560000" cy="2736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62611733-746F-4D2C-9045-2DD7B77203B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47822802-C97F-4B29-87DA-33B6F112A1C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1514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F598DD65-7AFB-43F1-A3F2-C35A7FE76A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5">
            <a:extLst>
              <a:ext uri="{FF2B5EF4-FFF2-40B4-BE49-F238E27FC236}">
                <a16:creationId xmlns:a16="http://schemas.microsoft.com/office/drawing/2014/main" id="{1315DE86-68DC-42E1-BCED-B3276DA390C5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00" y="1224000"/>
            <a:ext cx="5136000" cy="4320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4550" indent="-28575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3707" y="1224000"/>
            <a:ext cx="5136000" cy="43200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93870E24-C8AD-4577-BFC9-07731DBB995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0DEDE7C6-3649-4857-8D7C-4A8507E9BC7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4455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D3448454-77E9-48F9-9CFF-1E2DDAE6A4F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5">
            <a:extLst>
              <a:ext uri="{FF2B5EF4-FFF2-40B4-BE49-F238E27FC236}">
                <a16:creationId xmlns:a16="http://schemas.microsoft.com/office/drawing/2014/main" id="{89C9DC6E-4741-446F-A04C-5A09C5167592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00" y="1224000"/>
            <a:ext cx="3264000" cy="43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70677" y="1224000"/>
            <a:ext cx="3264000" cy="43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4"/>
          </p:nvPr>
        </p:nvSpPr>
        <p:spPr>
          <a:xfrm>
            <a:off x="8112759" y="1223963"/>
            <a:ext cx="3264000" cy="43200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B6E7FA78-CC44-441D-B626-87BA2FC4AC5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6BFAC63A-6413-4095-81CA-ED873ED762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5003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wid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0A6DA3AB-DF38-496E-BA28-A505C5A0B4D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5">
            <a:extLst>
              <a:ext uri="{FF2B5EF4-FFF2-40B4-BE49-F238E27FC236}">
                <a16:creationId xmlns:a16="http://schemas.microsoft.com/office/drawing/2014/main" id="{2B88AB83-BE8F-4B5A-A828-082FB1EB519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1224000"/>
            <a:ext cx="12192000" cy="43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EF285830-6A65-49A3-B804-7B62EB036E5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497B2CCF-9557-43FE-939A-F2BF9578F86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5057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9B85F226-3A09-4F95-95DA-09B52D0AEE6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5">
            <a:extLst>
              <a:ext uri="{FF2B5EF4-FFF2-40B4-BE49-F238E27FC236}">
                <a16:creationId xmlns:a16="http://schemas.microsoft.com/office/drawing/2014/main" id="{4E94897C-22FF-4CC0-BFF8-331CCA8765FE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00" y="3420000"/>
            <a:ext cx="10560000" cy="1944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/>
          </p:nvPr>
        </p:nvSpPr>
        <p:spPr>
          <a:xfrm>
            <a:off x="768000" y="1224000"/>
            <a:ext cx="10560000" cy="1944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l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34272FBF-BAEA-46DA-A497-90B09B3BB17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40D4A788-91AA-4698-86B9-34EA1FD74DB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999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A355B-F76A-4B11-B304-F200CA764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D0629-E109-491E-8443-7446764D0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7CE14-4798-4C24-9F93-0EEEDC1C0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E8EE2-4C1A-423D-9D58-91942C5F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0003E-F90E-4A95-8902-299370445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723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4CAC1A89-EFA7-45A9-B7BD-59EEF509F1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5">
            <a:extLst>
              <a:ext uri="{FF2B5EF4-FFF2-40B4-BE49-F238E27FC236}">
                <a16:creationId xmlns:a16="http://schemas.microsoft.com/office/drawing/2014/main" id="{036CBC44-F832-4441-9828-BD30E2321296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65EA0A93-8CD8-4696-977D-177F47D3952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FAF8E24E-7E9D-451A-9F10-CC7BAF9CFEE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51381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D6EAB6E-0CBE-40AF-A29B-70308E865233}"/>
              </a:ext>
            </a:extLst>
          </p:cNvPr>
          <p:cNvSpPr>
            <a:spLocks noGrp="1"/>
          </p:cNvSpPr>
          <p:nvPr userDrawn="1"/>
        </p:nvSpPr>
        <p:spPr>
          <a:xfrm>
            <a:off x="4823885" y="1622426"/>
            <a:ext cx="2601383" cy="1630363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GB" sz="2800" b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4944017" y="4318919"/>
            <a:ext cx="2433853" cy="2943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ctr">
              <a:buNone/>
              <a:defRPr sz="16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354443" y="3918573"/>
            <a:ext cx="3583591" cy="4051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ctr">
              <a:buNone/>
              <a:defRPr sz="2400" cap="all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832097" y="1630667"/>
            <a:ext cx="2601185" cy="1630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3650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21E7D89E-3D8A-4326-AC00-878948C8B61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999" y="1224000"/>
            <a:ext cx="10560000" cy="4608094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3"/>
              </a:buClr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chemeClr val="accent3"/>
              </a:buClr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Clr>
                <a:schemeClr val="accent3"/>
              </a:buClr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chemeClr val="accent3"/>
              </a:buClr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chemeClr val="accent3"/>
              </a:buClr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E3B8060C-172F-4886-9B9A-C157F6A98CD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98371350-A87E-4B8E-B709-CF948FCB95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5828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94017D1A-20CC-44C3-A65B-CF93EAE4E283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999" y="1224000"/>
            <a:ext cx="10560000" cy="460809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45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338E8EA-9EDD-4E2C-9896-5DA88C915B9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568DFD38-F208-4B9B-A0C6-8154696042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5744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rea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id="{F6BBF860-0C23-44C9-B649-7AB1846F553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00" y="1223999"/>
            <a:ext cx="10560000" cy="13113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68000" y="2805113"/>
            <a:ext cx="10560000" cy="2736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7273D16-506D-4F5F-B2CC-E43F0A5DBD7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F0EA151E-FBD2-403D-AFD4-19D5EBA76E2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92336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EADDB406-0F34-4EEA-BB91-FDF1F5EB61B9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00" y="1224000"/>
            <a:ext cx="5136000" cy="4320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4550" indent="-28575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3707" y="1224000"/>
            <a:ext cx="5136000" cy="43200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5F5C36C4-52C4-4131-BF6F-6EFA0B1F7AB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A7ED6935-04AA-4AF4-BC11-F1082565A7F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759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664433BC-5995-419E-BC0A-8CE169FD8B15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00" y="1224000"/>
            <a:ext cx="3264000" cy="43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70677" y="1224000"/>
            <a:ext cx="3264000" cy="43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4"/>
          </p:nvPr>
        </p:nvSpPr>
        <p:spPr>
          <a:xfrm>
            <a:off x="8112759" y="1223963"/>
            <a:ext cx="3264000" cy="43200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891DC256-B4A9-4886-8703-9189407C382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39571DC2-B19B-47FC-8BDC-505F92DA21D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7029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wid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5C57929C-F12D-4782-AD2E-FDAFC6F757B9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1224000"/>
            <a:ext cx="12192000" cy="43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9BA7B76E-60DD-4696-9938-729387F6B0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A93002DC-0E80-4560-A625-763F42D456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55887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5522DCFE-6BA1-40EB-AA48-F043099038C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00" y="3420000"/>
            <a:ext cx="10560000" cy="1944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/>
          </p:nvPr>
        </p:nvSpPr>
        <p:spPr>
          <a:xfrm>
            <a:off x="768000" y="1224000"/>
            <a:ext cx="10560000" cy="1944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l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>
              <a:buClr>
                <a:schemeClr val="accent3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D4ADBC5-780F-4D38-AA7F-ADC1F107024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ED19C963-39E7-4DFF-87A4-49F8968ACCA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3225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5FDA063D-0DF0-4542-86AE-AB4E5BE93CB3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68351" y="6442075"/>
            <a:ext cx="0" cy="273050"/>
          </a:xfrm>
          <a:prstGeom prst="line">
            <a:avLst/>
          </a:prstGeom>
          <a:noFill/>
          <a:ln w="12700" algn="ctr">
            <a:solidFill>
              <a:srgbClr val="A8A99E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768001" y="256333"/>
            <a:ext cx="3168350" cy="313932"/>
          </a:xfrm>
          <a:prstGeom prst="rect">
            <a:avLst/>
          </a:prstGeom>
          <a:solidFill>
            <a:schemeClr val="tx1"/>
          </a:solidFill>
        </p:spPr>
        <p:txBody>
          <a:bodyPr wrap="none" lIns="72000" rIns="72000" anchor="b">
            <a:spAutoFit/>
          </a:bodyPr>
          <a:lstStyle>
            <a:lvl1pPr algn="l"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768000" y="561128"/>
            <a:ext cx="3583592" cy="4051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72000" tIns="36000" rIns="72000" bIns="36000" anchor="ctr" anchorCtr="0">
            <a:spAutoFit/>
          </a:bodyPr>
          <a:lstStyle>
            <a:lvl1pPr marL="0" indent="0" algn="l">
              <a:buNone/>
              <a:defRPr sz="2400" cap="all" baseline="0">
                <a:latin typeface="Arial Narrow" panose="020B0606020202030204" pitchFamily="34" charset="0"/>
              </a:defRPr>
            </a:lvl1pPr>
            <a:lvl2pPr marL="457200" indent="0" algn="l">
              <a:buNone/>
              <a:defRPr sz="2800">
                <a:latin typeface="Arial Narrow" panose="020B0606020202030204" pitchFamily="34" charset="0"/>
              </a:defRPr>
            </a:lvl2pPr>
            <a:lvl3pPr marL="914400" indent="0" algn="l">
              <a:buNone/>
              <a:defRPr sz="2400">
                <a:latin typeface="Arial Narrow" panose="020B0606020202030204" pitchFamily="34" charset="0"/>
              </a:defRPr>
            </a:lvl3pPr>
            <a:lvl4pPr marL="1371600" indent="0" algn="l">
              <a:buNone/>
              <a:defRPr sz="2000">
                <a:latin typeface="Arial Narrow" panose="020B0606020202030204" pitchFamily="34" charset="0"/>
              </a:defRPr>
            </a:lvl4pPr>
            <a:lvl5pPr marL="1828800" indent="0" algn="l">
              <a:buNone/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7999" y="6397449"/>
            <a:ext cx="5760000" cy="257175"/>
          </a:xfrm>
          <a:prstGeom prst="rect">
            <a:avLst/>
          </a:prstGeom>
        </p:spPr>
        <p:txBody>
          <a:bodyPr lIns="72000" tIns="36000" rIns="72000" bIns="36000" anchor="ctr" anchorCtr="0"/>
          <a:lstStyle>
            <a:lvl1pPr marL="0" indent="0">
              <a:buFontTx/>
              <a:buNone/>
              <a:defRPr sz="1000" i="1">
                <a:solidFill>
                  <a:srgbClr val="A8A9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39536" y="34608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44616" y="6618875"/>
            <a:ext cx="5111827" cy="216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800" cap="all" spc="120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936E9C4C-B07A-4D0A-AF54-411DBC3BC63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xfrm>
            <a:off x="287867" y="6397625"/>
            <a:ext cx="491067" cy="2555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A8A99E"/>
                </a:solidFill>
              </a:defRPr>
            </a:lvl1pPr>
          </a:lstStyle>
          <a:p>
            <a:pPr>
              <a:defRPr/>
            </a:pPr>
            <a:fld id="{0B3A16CB-A977-4FB5-9EC2-F4D11165951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208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5D250-3388-465D-B400-75ED94A19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E0D5F-088A-40EB-9C1D-9C6EFC0EC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4C352-4C1B-49A8-A5A3-2944B927F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4B8AD-62BC-44A6-8E7B-548AD9D6A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1F5C9-2CC1-433C-9A23-5F8FB1FEA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224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2304028-D7C9-4080-A816-C139B1614B9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9083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4EC307A-2625-41DB-84D6-43C6CDBFFB9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9823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517" y="0"/>
            <a:ext cx="10513483" cy="9080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34434" y="1196975"/>
            <a:ext cx="5755217" cy="5184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2851" y="1196975"/>
            <a:ext cx="5755216" cy="5184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7396CC-074E-48A9-80FC-AC2592872B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9881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517" y="0"/>
            <a:ext cx="10513483" cy="9080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334434" y="1196975"/>
            <a:ext cx="11713633" cy="5184775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661DB9C-8DDB-474E-98D4-E857FC95E24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721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434" y="1196975"/>
            <a:ext cx="5755217" cy="5184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2851" y="1196975"/>
            <a:ext cx="5755216" cy="5184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85EAA0-7441-475B-AE07-BC7B86D5C6A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269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:\Pix\2017 Moonwalker\On Site Brief.jpg">
            <a:extLst>
              <a:ext uri="{FF2B5EF4-FFF2-40B4-BE49-F238E27FC236}">
                <a16:creationId xmlns:a16="http://schemas.microsoft.com/office/drawing/2014/main" id="{4A3AD1C1-8AC8-4CC7-929B-0B1E5B77833B}"/>
              </a:ext>
            </a:extLst>
          </p:cNvPr>
          <p:cNvPicPr/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43845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34434" y="1196975"/>
            <a:ext cx="11713633" cy="51847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B8EDFA6-0DC8-48A9-B18F-C2918C1DE82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900" b="0">
                <a:solidFill>
                  <a:srgbClr val="F7F4ED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9851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:\Pix\2017 Moonwalker\On Site Brief.jpg">
            <a:extLst>
              <a:ext uri="{FF2B5EF4-FFF2-40B4-BE49-F238E27FC236}">
                <a16:creationId xmlns:a16="http://schemas.microsoft.com/office/drawing/2014/main" id="{06F1D01A-5489-4256-BE31-82A70132E9A5}"/>
              </a:ext>
            </a:extLst>
          </p:cNvPr>
          <p:cNvPicPr/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14643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34434" y="1196975"/>
            <a:ext cx="11713633" cy="51847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51A374D-F299-406D-9797-22F506C1ACF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900" b="0">
                <a:solidFill>
                  <a:srgbClr val="F7F4ED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735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:\Pix\2017 Moonwalker\On Site Brief.jpg">
            <a:extLst>
              <a:ext uri="{FF2B5EF4-FFF2-40B4-BE49-F238E27FC236}">
                <a16:creationId xmlns:a16="http://schemas.microsoft.com/office/drawing/2014/main" id="{0C0FB8C6-10E5-4E04-AD11-11D38CCE3EB7}"/>
              </a:ext>
            </a:extLst>
          </p:cNvPr>
          <p:cNvPicPr/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2124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F4E79-C3D6-4465-B6A0-7EC841705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C9C83-3876-4FDE-8866-7FDA829FD1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B79152-9576-4EDA-AC06-C25AE497D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AC6987-E504-4094-AF96-5AF514A3C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DDD56-F85B-4439-B63F-115756B7D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13D5A-05BF-4126-A774-1BDB3B3E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5221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4277E38-E5F8-4822-8E25-68A23A61AAA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900" b="0">
                <a:solidFill>
                  <a:srgbClr val="F7F4ED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2746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133" y="333375"/>
            <a:ext cx="10320867" cy="738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390651" y="1557339"/>
            <a:ext cx="10407649" cy="4708525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E3E755-9D78-48AC-8952-97E5196F0E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UK Ops Brief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087D198-FADE-40A3-9D17-94DB191ADE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JRLO HQ 42 (NW) Brigade</a:t>
            </a:r>
          </a:p>
        </p:txBody>
      </p:sp>
    </p:spTree>
    <p:extLst>
      <p:ext uri="{BB962C8B-B14F-4D97-AF65-F5344CB8AC3E}">
        <p14:creationId xmlns:p14="http://schemas.microsoft.com/office/powerpoint/2010/main" val="380521256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3A10C68-5909-4E3D-B441-104061C5DB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UK Ops Brief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FAEEAC2-F84D-40CB-B853-761FB91F89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JRLO HQ 42 (NW) Brigade</a:t>
            </a:r>
          </a:p>
        </p:txBody>
      </p:sp>
    </p:spTree>
    <p:extLst>
      <p:ext uri="{BB962C8B-B14F-4D97-AF65-F5344CB8AC3E}">
        <p14:creationId xmlns:p14="http://schemas.microsoft.com/office/powerpoint/2010/main" val="30897553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12164-E921-4A2B-8356-08088122E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85925-5BA6-471E-8D1D-BC003C3DA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2CAD-4DFE-4460-884F-4CF373DB6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900233-7F7D-45B4-BAB4-1CD984E9F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E7A6E0-FA3C-4865-A0B7-8DA3640806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3578E3-75D3-4023-8DA3-639DE2572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E957F7-D236-4118-BA4B-B310EE5B2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FE3D0F-AEA3-413A-A5CF-C0C934672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609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B3DE6-59FA-41E2-9FEC-1EDB394AD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18F99B-F6B1-4AA4-86D2-5497FE2F9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893DF6-45B3-4C96-8782-75DF165FB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ADE09-6FE9-47C8-BAC6-171AA32FA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609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07754F-4EA6-481D-AC42-C1E24C26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2D26E6-EAC5-4279-BDA5-29F1508A4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B2D6B2-3305-47C1-BC08-EA8D03A28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18A20-AA8A-4C8A-ACA8-D02F0B6F5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82E64-298A-4315-A18E-AF19C1586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9D9B5-7E67-4AA7-B0C6-03772B7D5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55DEB6-A508-4A85-BCE0-69A59CE7E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6701E-D656-4FAA-938A-9531AEDF0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34FE-2E4E-45C4-A198-760C645BF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43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635F3-9D6E-40C9-A8C5-8614E5756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CB190-7D1C-48C4-B9BF-0854C585D2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6BAE2-B6D1-4966-B18A-4D772FCFD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CE1EE-6800-459D-98F7-78F15087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2DD87-4E5D-4C06-BE2B-BA9D99DC9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9D4DD-B77C-41D4-9F15-DA026DEF6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42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700E61-E0AD-4E0A-A58E-22500D576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88A27-064D-4371-BD90-60245C85F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B26D0-D29B-4C0B-A5EA-EA3689A24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BAA3-43A0-417E-8643-9461CF8DABA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68AA-50FB-4339-A7D6-E231B65ACC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591B3-A6C2-480E-8C63-C4420162F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B71FC-A187-4547-9F06-FB6F0EF471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503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985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5F99427-B677-4DBB-A422-76308E8EDB78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367" y="5761039"/>
            <a:ext cx="1557867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584057A1-9958-4DF1-AF9D-959435CA598F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367" y="5761039"/>
            <a:ext cx="1557867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35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  <p:sldLayoutId id="2147483870" r:id="rId18"/>
    <p:sldLayoutId id="2147483871" r:id="rId19"/>
    <p:sldLayoutId id="2147483872" r:id="rId20"/>
    <p:sldLayoutId id="2147483873" r:id="rId21"/>
    <p:sldLayoutId id="2147483874" r:id="rId22"/>
    <p:sldLayoutId id="2147483875" r:id="rId23"/>
    <p:sldLayoutId id="2147483876" r:id="rId24"/>
    <p:sldLayoutId id="2147483877" r:id="rId25"/>
    <p:sldLayoutId id="2147483878" r:id="rId26"/>
    <p:sldLayoutId id="2147483879" r:id="rId27"/>
    <p:sldLayoutId id="2147483880" r:id="rId28"/>
    <p:sldLayoutId id="2147483881" r:id="rId29"/>
    <p:sldLayoutId id="2147483882" r:id="rId30"/>
    <p:sldLayoutId id="2147483883" r:id="rId3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600" kern="1200" cap="all">
          <a:solidFill>
            <a:schemeClr val="bg1"/>
          </a:solidFill>
          <a:latin typeface="Arial Narrow" panose="020B060602020203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 Narrow" panose="020B0606020202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 Narrow" panose="020B0606020202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 Narrow" panose="020B0606020202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 Narrow" panose="020B0606020202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 Narrow" panose="020B0606020202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 Narrow" panose="020B0606020202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 Narrow" panose="020B0606020202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 Narrow" panose="020B0606020202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sip.org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esip.org.uk/training/all-staff-e-learnin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678819-B84E-862F-EA6B-C4D04AA07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844" y="533341"/>
            <a:ext cx="7808242" cy="204983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4324011-FF9B-DECE-F890-75F2E9B13C1D}"/>
              </a:ext>
            </a:extLst>
          </p:cNvPr>
          <p:cNvGrpSpPr/>
          <p:nvPr/>
        </p:nvGrpSpPr>
        <p:grpSpPr>
          <a:xfrm>
            <a:off x="0" y="4793574"/>
            <a:ext cx="12192000" cy="2064426"/>
            <a:chOff x="0" y="4793574"/>
            <a:chExt cx="12192000" cy="2064426"/>
          </a:xfrm>
        </p:grpSpPr>
        <p:pic>
          <p:nvPicPr>
            <p:cNvPr id="6" name="Picture 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2CEA5777-AE5D-B411-C17E-471C65F67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93574"/>
              <a:ext cx="12192000" cy="206442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05A768C-3772-F731-2A75-1ECD55F211F0}"/>
                </a:ext>
              </a:extLst>
            </p:cNvPr>
            <p:cNvSpPr txBox="1"/>
            <p:nvPr/>
          </p:nvSpPr>
          <p:spPr>
            <a:xfrm>
              <a:off x="85359" y="6010716"/>
              <a:ext cx="2275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>
                  <a:solidFill>
                    <a:schemeClr val="bg1"/>
                  </a:solidFill>
                </a:rPr>
                <a:t>lrfsecretariat@lancshire.police.uk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A26F30-8456-DDD2-AFB1-116FF159D483}"/>
                </a:ext>
              </a:extLst>
            </p:cNvPr>
            <p:cNvSpPr txBox="1"/>
            <p:nvPr/>
          </p:nvSpPr>
          <p:spPr>
            <a:xfrm>
              <a:off x="85359" y="5687421"/>
              <a:ext cx="1918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chemeClr val="bg1"/>
                  </a:solidFill>
                </a:rPr>
                <a:t>GET IN TOUCH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99288C-1F78-C17B-2F26-066600C61068}"/>
              </a:ext>
            </a:extLst>
          </p:cNvPr>
          <p:cNvSpPr txBox="1"/>
          <p:nvPr/>
        </p:nvSpPr>
        <p:spPr>
          <a:xfrm>
            <a:off x="0" y="314632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D526B"/>
                </a:solidFill>
              </a:rPr>
              <a:t>JESIP Awareness</a:t>
            </a:r>
          </a:p>
        </p:txBody>
      </p:sp>
    </p:spTree>
    <p:extLst>
      <p:ext uri="{BB962C8B-B14F-4D97-AF65-F5344CB8AC3E}">
        <p14:creationId xmlns:p14="http://schemas.microsoft.com/office/powerpoint/2010/main" val="3347412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8E4E4-E3B1-4F2E-89ED-BC8CA72F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0" y="0"/>
            <a:ext cx="8322908" cy="1287262"/>
          </a:xfrm>
        </p:spPr>
        <p:txBody>
          <a:bodyPr>
            <a:normAutofit/>
          </a:bodyPr>
          <a:lstStyle/>
          <a:p>
            <a:r>
              <a:rPr lang="en-GB" sz="3000" b="1" dirty="0">
                <a:solidFill>
                  <a:srgbClr val="0D526B"/>
                </a:solidFill>
                <a:latin typeface="Maven Pro"/>
              </a:rPr>
              <a:t>JESIP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5421F-DD38-439B-81BD-8332AD218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0" y="1287261"/>
            <a:ext cx="11538860" cy="50247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rgbClr val="0D526B"/>
                </a:solidFill>
                <a:latin typeface="Maven Pro"/>
              </a:rPr>
              <a:t>JESIP is a UK framework enhancing emergency responders' interoperability to improve communication and coordination.</a:t>
            </a:r>
          </a:p>
          <a:p>
            <a:pPr marL="0" indent="0">
              <a:buNone/>
            </a:pPr>
            <a:endParaRPr lang="en-US" sz="2200" dirty="0">
              <a:solidFill>
                <a:srgbClr val="0D526B"/>
              </a:solidFill>
              <a:latin typeface="Maven Pro"/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D526B"/>
                </a:solidFill>
                <a:latin typeface="Maven Pro"/>
              </a:rPr>
              <a:t>JESIP is not a command structure or specialist training but a shared language and approach for responders.</a:t>
            </a:r>
          </a:p>
          <a:p>
            <a:pPr marL="0" indent="0">
              <a:buNone/>
            </a:pPr>
            <a:endParaRPr lang="en-US" sz="2200" dirty="0">
              <a:solidFill>
                <a:srgbClr val="0D526B"/>
              </a:solidFill>
              <a:latin typeface="Maven Pro"/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D526B"/>
                </a:solidFill>
                <a:latin typeface="Maven Pro"/>
              </a:rPr>
              <a:t>JESIP supports responders, and providers, by reducing confusion.</a:t>
            </a:r>
          </a:p>
          <a:p>
            <a:pPr marL="0" indent="0">
              <a:buNone/>
            </a:pPr>
            <a:endParaRPr lang="en-GB" sz="2200" dirty="0">
              <a:solidFill>
                <a:srgbClr val="0D526B"/>
              </a:solidFill>
              <a:latin typeface="Maven Pro"/>
            </a:endParaRPr>
          </a:p>
          <a:p>
            <a:pPr marL="0" indent="0">
              <a:buNone/>
            </a:pPr>
            <a:r>
              <a:rPr lang="en-GB" sz="2200" dirty="0">
                <a:solidFill>
                  <a:srgbClr val="0D526B"/>
                </a:solidFill>
                <a:latin typeface="Maven Pro"/>
                <a:hlinkClick r:id="rId3"/>
              </a:rPr>
              <a:t>www.jesip.org.uk</a:t>
            </a:r>
            <a:r>
              <a:rPr lang="en-GB" sz="2200" dirty="0">
                <a:solidFill>
                  <a:srgbClr val="0D526B"/>
                </a:solidFill>
                <a:latin typeface="Maven Pro"/>
              </a:rPr>
              <a:t> </a:t>
            </a:r>
          </a:p>
        </p:txBody>
      </p:sp>
      <p:pic>
        <p:nvPicPr>
          <p:cNvPr id="4" name="Picture 3" descr="A picture containing text, outdoor, dishware&#10;&#10;Description automatically generated">
            <a:extLst>
              <a:ext uri="{FF2B5EF4-FFF2-40B4-BE49-F238E27FC236}">
                <a16:creationId xmlns:a16="http://schemas.microsoft.com/office/drawing/2014/main" id="{E25CEF07-207A-4414-A11A-B5D2411CF3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965" y="230766"/>
            <a:ext cx="2900465" cy="68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35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AD652-7A01-C295-4624-0E5B2399B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BC987-8ECA-5234-3D7D-D23A0591A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0" y="0"/>
            <a:ext cx="8322908" cy="1287262"/>
          </a:xfrm>
        </p:spPr>
        <p:txBody>
          <a:bodyPr>
            <a:normAutofit/>
          </a:bodyPr>
          <a:lstStyle/>
          <a:p>
            <a:r>
              <a:rPr lang="en-GB" sz="3000" b="1" dirty="0">
                <a:solidFill>
                  <a:srgbClr val="0D526B"/>
                </a:solidFill>
                <a:latin typeface="Maven Pro"/>
              </a:rPr>
              <a:t>Principles for Joint Working</a:t>
            </a:r>
          </a:p>
        </p:txBody>
      </p:sp>
      <p:pic>
        <p:nvPicPr>
          <p:cNvPr id="4" name="Picture 3" descr="A picture containing text, outdoor, dishware&#10;&#10;Description automatically generated">
            <a:extLst>
              <a:ext uri="{FF2B5EF4-FFF2-40B4-BE49-F238E27FC236}">
                <a16:creationId xmlns:a16="http://schemas.microsoft.com/office/drawing/2014/main" id="{F8ECD5B2-3674-549C-ED0F-89D17CCC4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965" y="230766"/>
            <a:ext cx="2900465" cy="687469"/>
          </a:xfrm>
          <a:prstGeom prst="rect">
            <a:avLst/>
          </a:prstGeom>
        </p:spPr>
      </p:pic>
      <p:pic>
        <p:nvPicPr>
          <p:cNvPr id="5" name="Picture 2" descr="Principles for joint working - JESIP Website">
            <a:extLst>
              <a:ext uri="{FF2B5EF4-FFF2-40B4-BE49-F238E27FC236}">
                <a16:creationId xmlns:a16="http://schemas.microsoft.com/office/drawing/2014/main" id="{6FF4173D-2011-E11F-66F1-DB8F31ED9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839" y="1287260"/>
            <a:ext cx="5978323" cy="526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53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D84E8-E7F6-9FFA-F603-9AD3E9C4B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CE4D2-9776-929E-9BE5-F78FC7771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0" y="0"/>
            <a:ext cx="8322908" cy="1287262"/>
          </a:xfrm>
        </p:spPr>
        <p:txBody>
          <a:bodyPr>
            <a:normAutofit/>
          </a:bodyPr>
          <a:lstStyle/>
          <a:p>
            <a:r>
              <a:rPr lang="en-GB" sz="3000" b="1" dirty="0">
                <a:solidFill>
                  <a:srgbClr val="0D526B"/>
                </a:solidFill>
                <a:latin typeface="Maven Pro"/>
              </a:rPr>
              <a:t>M/ETHANE</a:t>
            </a:r>
          </a:p>
        </p:txBody>
      </p:sp>
      <p:pic>
        <p:nvPicPr>
          <p:cNvPr id="4" name="Picture 3" descr="A picture containing text, outdoor, dishware&#10;&#10;Description automatically generated">
            <a:extLst>
              <a:ext uri="{FF2B5EF4-FFF2-40B4-BE49-F238E27FC236}">
                <a16:creationId xmlns:a16="http://schemas.microsoft.com/office/drawing/2014/main" id="{14AFD43D-7B81-8A76-0FA5-B726763B7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965" y="230766"/>
            <a:ext cx="2900465" cy="687469"/>
          </a:xfrm>
          <a:prstGeom prst="rect">
            <a:avLst/>
          </a:prstGeom>
        </p:spPr>
      </p:pic>
      <p:pic>
        <p:nvPicPr>
          <p:cNvPr id="1026" name="Picture 2" descr="M/ETHANE full version">
            <a:extLst>
              <a:ext uri="{FF2B5EF4-FFF2-40B4-BE49-F238E27FC236}">
                <a16:creationId xmlns:a16="http://schemas.microsoft.com/office/drawing/2014/main" id="{6432F8D4-D161-BCCF-1859-7727496B4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349" y="1074907"/>
            <a:ext cx="5627303" cy="549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03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8E4E4-E3B1-4F2E-89ED-BC8CA72F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0" y="0"/>
            <a:ext cx="8322908" cy="1287262"/>
          </a:xfrm>
        </p:spPr>
        <p:txBody>
          <a:bodyPr>
            <a:normAutofit/>
          </a:bodyPr>
          <a:lstStyle/>
          <a:p>
            <a:r>
              <a:rPr lang="en-GB" sz="3000" b="1" dirty="0">
                <a:solidFill>
                  <a:srgbClr val="0D526B"/>
                </a:solidFill>
                <a:latin typeface="Maven Pro"/>
              </a:rPr>
              <a:t>Joint Decision Model</a:t>
            </a:r>
          </a:p>
        </p:txBody>
      </p:sp>
      <p:pic>
        <p:nvPicPr>
          <p:cNvPr id="4" name="Picture 3" descr="A picture containing text, outdoor, dishware&#10;&#10;Description automatically generated">
            <a:extLst>
              <a:ext uri="{FF2B5EF4-FFF2-40B4-BE49-F238E27FC236}">
                <a16:creationId xmlns:a16="http://schemas.microsoft.com/office/drawing/2014/main" id="{E25CEF07-207A-4414-A11A-B5D2411CF3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965" y="230766"/>
            <a:ext cx="2900465" cy="687469"/>
          </a:xfrm>
          <a:prstGeom prst="rect">
            <a:avLst/>
          </a:prstGeom>
        </p:spPr>
      </p:pic>
      <p:pic>
        <p:nvPicPr>
          <p:cNvPr id="1026" name="Picture 2" descr="The Joint Decision Model (JDM)">
            <a:extLst>
              <a:ext uri="{FF2B5EF4-FFF2-40B4-BE49-F238E27FC236}">
                <a16:creationId xmlns:a16="http://schemas.microsoft.com/office/drawing/2014/main" id="{13ECE221-CA7D-241D-102D-3D183F88C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533" y="1082381"/>
            <a:ext cx="5340934" cy="518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17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CE45B-46D4-EC86-2A9F-487B2CC4C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5F948-9A26-B1A5-651C-ED7DD05B3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69" y="0"/>
            <a:ext cx="8638395" cy="128726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D526B"/>
                </a:solidFill>
                <a:latin typeface="Maven Pro"/>
              </a:rPr>
              <a:t>Operational Response</a:t>
            </a:r>
          </a:p>
        </p:txBody>
      </p:sp>
      <p:pic>
        <p:nvPicPr>
          <p:cNvPr id="4" name="Picture 3" descr="A picture containing text, outdoor, dishware&#10;&#10;Description automatically generated">
            <a:extLst>
              <a:ext uri="{FF2B5EF4-FFF2-40B4-BE49-F238E27FC236}">
                <a16:creationId xmlns:a16="http://schemas.microsoft.com/office/drawing/2014/main" id="{559EDDB9-2FB5-B14B-61F3-F83847E95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965" y="230766"/>
            <a:ext cx="2900465" cy="68746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E7EA627-F834-2F61-422F-55FA1EC6E1B2}"/>
              </a:ext>
            </a:extLst>
          </p:cNvPr>
          <p:cNvSpPr/>
          <p:nvPr/>
        </p:nvSpPr>
        <p:spPr>
          <a:xfrm>
            <a:off x="1939596" y="1527894"/>
            <a:ext cx="8312808" cy="944159"/>
          </a:xfrm>
          <a:prstGeom prst="roundRect">
            <a:avLst/>
          </a:prstGeom>
          <a:solidFill>
            <a:schemeClr val="bg1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rgbClr val="0D526B"/>
                </a:solidFill>
                <a:latin typeface="Maven Pro"/>
              </a:rPr>
              <a:t>Central Government Response Including:</a:t>
            </a:r>
          </a:p>
          <a:p>
            <a:pPr algn="ctr"/>
            <a:r>
              <a:rPr lang="en-GB" sz="1400" dirty="0">
                <a:solidFill>
                  <a:srgbClr val="0D526B"/>
                </a:solidFill>
                <a:latin typeface="Maven Pro"/>
              </a:rPr>
              <a:t>Cabinet Office Briefing Room (COBR)</a:t>
            </a:r>
          </a:p>
          <a:p>
            <a:pPr algn="ctr"/>
            <a:r>
              <a:rPr lang="en-GB" sz="1400" dirty="0">
                <a:solidFill>
                  <a:srgbClr val="0D526B"/>
                </a:solidFill>
                <a:latin typeface="Maven Pro"/>
              </a:rPr>
              <a:t>(Lead) Government Department</a:t>
            </a:r>
          </a:p>
          <a:p>
            <a:pPr algn="ctr"/>
            <a:r>
              <a:rPr lang="en-GB" sz="1400" dirty="0">
                <a:solidFill>
                  <a:srgbClr val="0D526B"/>
                </a:solidFill>
                <a:latin typeface="Maven Pro"/>
              </a:rPr>
              <a:t>Ministry of Housing Communities and Local Government (MHCLG)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229531-7EF6-5263-1C98-E2C942D73A78}"/>
              </a:ext>
            </a:extLst>
          </p:cNvPr>
          <p:cNvSpPr/>
          <p:nvPr/>
        </p:nvSpPr>
        <p:spPr>
          <a:xfrm>
            <a:off x="1940685" y="3953015"/>
            <a:ext cx="1834721" cy="1134000"/>
          </a:xfrm>
          <a:prstGeom prst="roundRect">
            <a:avLst/>
          </a:prstGeom>
          <a:solidFill>
            <a:schemeClr val="bg1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TACTICAL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0E6CC45-521B-12F4-A1EA-B39C1AF3E24A}"/>
              </a:ext>
            </a:extLst>
          </p:cNvPr>
          <p:cNvSpPr/>
          <p:nvPr/>
        </p:nvSpPr>
        <p:spPr>
          <a:xfrm>
            <a:off x="1939598" y="2647925"/>
            <a:ext cx="1845453" cy="1134000"/>
          </a:xfrm>
          <a:prstGeom prst="roundRect">
            <a:avLst/>
          </a:prstGeom>
          <a:solidFill>
            <a:schemeClr val="bg1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STRATEGIC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2D0B7E2-0E99-923D-A9F2-8ADD3DDFBAB2}"/>
              </a:ext>
            </a:extLst>
          </p:cNvPr>
          <p:cNvSpPr/>
          <p:nvPr/>
        </p:nvSpPr>
        <p:spPr>
          <a:xfrm>
            <a:off x="1946606" y="5262889"/>
            <a:ext cx="1845453" cy="1132114"/>
          </a:xfrm>
          <a:prstGeom prst="roundRect">
            <a:avLst/>
          </a:prstGeom>
          <a:solidFill>
            <a:schemeClr val="bg1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OPERATIONAL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4A97B33-1C8E-1637-4C57-B476C0B5EEFA}"/>
              </a:ext>
            </a:extLst>
          </p:cNvPr>
          <p:cNvSpPr/>
          <p:nvPr/>
        </p:nvSpPr>
        <p:spPr>
          <a:xfrm>
            <a:off x="4031004" y="2656983"/>
            <a:ext cx="2335200" cy="1134000"/>
          </a:xfrm>
          <a:prstGeom prst="roundRect">
            <a:avLst/>
          </a:prstGeom>
          <a:solidFill>
            <a:schemeClr val="bg1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Strategic Coordinating Group (SCG)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D712FB-BA47-C1CD-5917-88380E37D9A4}"/>
              </a:ext>
            </a:extLst>
          </p:cNvPr>
          <p:cNvSpPr/>
          <p:nvPr/>
        </p:nvSpPr>
        <p:spPr>
          <a:xfrm>
            <a:off x="6594806" y="2656984"/>
            <a:ext cx="3657599" cy="1134000"/>
          </a:xfrm>
          <a:prstGeom prst="roundRect">
            <a:avLst/>
          </a:prstGeom>
          <a:solidFill>
            <a:schemeClr val="bg1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Sets the strategic direction</a:t>
            </a:r>
          </a:p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Coordinates responder agencies</a:t>
            </a:r>
          </a:p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Prioritises resources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440AF5C-C844-9D8F-767B-AD50291D52DC}"/>
              </a:ext>
            </a:extLst>
          </p:cNvPr>
          <p:cNvSpPr/>
          <p:nvPr/>
        </p:nvSpPr>
        <p:spPr>
          <a:xfrm>
            <a:off x="6583705" y="3943326"/>
            <a:ext cx="3668698" cy="1134000"/>
          </a:xfrm>
          <a:prstGeom prst="roundRect">
            <a:avLst/>
          </a:prstGeom>
          <a:solidFill>
            <a:schemeClr val="bg1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Develops the tactical plan to deliver </a:t>
            </a:r>
          </a:p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against strategic objectives</a:t>
            </a:r>
          </a:p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Coordinates activities and assets</a:t>
            </a:r>
          </a:p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 in areas of operations.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423502-F52C-0445-DAA0-16C1D1CA137A}"/>
              </a:ext>
            </a:extLst>
          </p:cNvPr>
          <p:cNvSpPr/>
          <p:nvPr/>
        </p:nvSpPr>
        <p:spPr>
          <a:xfrm>
            <a:off x="6556705" y="5229668"/>
            <a:ext cx="3695698" cy="1134000"/>
          </a:xfrm>
          <a:prstGeom prst="roundRect">
            <a:avLst/>
          </a:prstGeom>
          <a:solidFill>
            <a:schemeClr val="bg1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Executes the tactical plan </a:t>
            </a:r>
          </a:p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Commands single service response</a:t>
            </a:r>
          </a:p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Coordinates at the scene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3C3C9D6-C9B1-5304-1DBC-9ACC7571C342}"/>
              </a:ext>
            </a:extLst>
          </p:cNvPr>
          <p:cNvSpPr/>
          <p:nvPr/>
        </p:nvSpPr>
        <p:spPr>
          <a:xfrm rot="16200000">
            <a:off x="5533747" y="5562546"/>
            <a:ext cx="1132114" cy="532800"/>
          </a:xfrm>
          <a:prstGeom prst="roundRect">
            <a:avLst/>
          </a:prstGeom>
          <a:solidFill>
            <a:schemeClr val="tx1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bg1"/>
                </a:solidFill>
                <a:latin typeface="Maven Pro"/>
              </a:rPr>
              <a:t>Other Responders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CC79367-80AB-895F-C4F5-78602DF4A1B8}"/>
              </a:ext>
            </a:extLst>
          </p:cNvPr>
          <p:cNvSpPr/>
          <p:nvPr/>
        </p:nvSpPr>
        <p:spPr>
          <a:xfrm rot="16200000">
            <a:off x="4924152" y="5562546"/>
            <a:ext cx="1132115" cy="532800"/>
          </a:xfrm>
          <a:prstGeom prst="roundRect">
            <a:avLst/>
          </a:prstGeom>
          <a:solidFill>
            <a:srgbClr val="5E8800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bg1"/>
                </a:solidFill>
                <a:latin typeface="Maven Pro"/>
              </a:rPr>
              <a:t>Ambulance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9504780-0798-E03B-D096-25B9659D6D58}"/>
              </a:ext>
            </a:extLst>
          </p:cNvPr>
          <p:cNvSpPr/>
          <p:nvPr/>
        </p:nvSpPr>
        <p:spPr>
          <a:xfrm rot="16200000">
            <a:off x="4315151" y="5562545"/>
            <a:ext cx="1132115" cy="532800"/>
          </a:xfrm>
          <a:prstGeom prst="roundRect">
            <a:avLst/>
          </a:prstGeom>
          <a:solidFill>
            <a:schemeClr val="accent2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bg1"/>
                </a:solidFill>
                <a:latin typeface="Maven Pro"/>
              </a:rPr>
              <a:t>Fire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FF21C74-343B-FE0E-B4F0-0122876D1DCF}"/>
              </a:ext>
            </a:extLst>
          </p:cNvPr>
          <p:cNvSpPr/>
          <p:nvPr/>
        </p:nvSpPr>
        <p:spPr>
          <a:xfrm rot="16200000">
            <a:off x="3704951" y="5562546"/>
            <a:ext cx="1132117" cy="532800"/>
          </a:xfrm>
          <a:prstGeom prst="roundRect">
            <a:avLst/>
          </a:prstGeom>
          <a:solidFill>
            <a:srgbClr val="2275B8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bg1"/>
                </a:solidFill>
                <a:latin typeface="Maven Pro"/>
              </a:rPr>
              <a:t>Police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3D07803-C362-791F-0FAA-0884E0A6B0A5}"/>
              </a:ext>
            </a:extLst>
          </p:cNvPr>
          <p:cNvSpPr/>
          <p:nvPr/>
        </p:nvSpPr>
        <p:spPr>
          <a:xfrm>
            <a:off x="4031004" y="3943326"/>
            <a:ext cx="2348700" cy="1152690"/>
          </a:xfrm>
          <a:prstGeom prst="roundRect">
            <a:avLst/>
          </a:prstGeom>
          <a:solidFill>
            <a:schemeClr val="bg1"/>
          </a:solidFill>
          <a:ln>
            <a:solidFill>
              <a:srgbClr val="0D5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Tactical Coordinating </a:t>
            </a:r>
          </a:p>
          <a:p>
            <a:pPr algn="ctr"/>
            <a:r>
              <a:rPr lang="en-GB" sz="1400">
                <a:solidFill>
                  <a:srgbClr val="0D526B"/>
                </a:solidFill>
                <a:latin typeface="Maven Pro"/>
              </a:rPr>
              <a:t>Group (TCG)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C9718A3A-D7A7-41E0-F5C6-A808B68A25F5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 rot="5400000">
            <a:off x="2774639" y="3865333"/>
            <a:ext cx="171090" cy="4279"/>
          </a:xfrm>
          <a:prstGeom prst="bentConnector3">
            <a:avLst/>
          </a:prstGeom>
          <a:ln>
            <a:solidFill>
              <a:srgbClr val="0D526B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C69BCA4-7B50-FB98-1A83-396B195ABC40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>
            <a:off x="2858046" y="5087015"/>
            <a:ext cx="11287" cy="175874"/>
          </a:xfrm>
          <a:prstGeom prst="straightConnector1">
            <a:avLst/>
          </a:prstGeom>
          <a:ln>
            <a:solidFill>
              <a:srgbClr val="0D526B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077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E13C8-A3AE-D2AF-BF31-3BABA63C6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86182-F9C6-D7D1-EBDB-9AE243C0B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69" y="0"/>
            <a:ext cx="8638395" cy="128726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D526B"/>
                </a:solidFill>
                <a:latin typeface="Maven Pro"/>
              </a:rPr>
              <a:t>Key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9A785-0BB8-D0F6-FB5D-D15A7DA10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0" y="1287261"/>
            <a:ext cx="11538860" cy="5421652"/>
          </a:xfrm>
        </p:spPr>
        <p:txBody>
          <a:bodyPr>
            <a:normAutofit/>
          </a:bodyPr>
          <a:lstStyle/>
          <a:p>
            <a:pPr algn="just" fontAlgn="base"/>
            <a:r>
              <a:rPr lang="en-US" sz="2000" dirty="0">
                <a:solidFill>
                  <a:srgbClr val="0D526B"/>
                </a:solidFill>
                <a:latin typeface="Maven Pro"/>
              </a:rPr>
              <a:t>Maintain up-to-date emergency plans.</a:t>
            </a:r>
          </a:p>
          <a:p>
            <a:pPr algn="just" fontAlgn="base"/>
            <a:endParaRPr lang="en-US" sz="2000" dirty="0">
              <a:solidFill>
                <a:srgbClr val="0D526B"/>
              </a:solidFill>
              <a:latin typeface="Maven Pro"/>
            </a:endParaRPr>
          </a:p>
          <a:p>
            <a:pPr algn="just" fontAlgn="base"/>
            <a:r>
              <a:rPr lang="en-US" sz="2000" dirty="0">
                <a:solidFill>
                  <a:srgbClr val="0D526B"/>
                </a:solidFill>
                <a:latin typeface="Maven Pro"/>
              </a:rPr>
              <a:t>Staff should complete the JESIP e-learning module.</a:t>
            </a:r>
          </a:p>
          <a:p>
            <a:pPr algn="just" fontAlgn="base"/>
            <a:endParaRPr lang="en-US" sz="2000" dirty="0">
              <a:solidFill>
                <a:srgbClr val="0D526B"/>
              </a:solidFill>
              <a:latin typeface="Maven Pro"/>
            </a:endParaRPr>
          </a:p>
          <a:p>
            <a:pPr algn="just" fontAlgn="base"/>
            <a:r>
              <a:rPr lang="en-US" sz="2000" dirty="0">
                <a:solidFill>
                  <a:srgbClr val="0D526B"/>
                </a:solidFill>
                <a:latin typeface="Maven Pro"/>
              </a:rPr>
              <a:t>Use METHANE to provide clear information.</a:t>
            </a:r>
          </a:p>
          <a:p>
            <a:pPr algn="just" fontAlgn="base"/>
            <a:endParaRPr lang="en-US" sz="2000" dirty="0">
              <a:solidFill>
                <a:srgbClr val="0D526B"/>
              </a:solidFill>
              <a:latin typeface="Maven Pro"/>
            </a:endParaRPr>
          </a:p>
          <a:p>
            <a:pPr algn="just" fontAlgn="base"/>
            <a:r>
              <a:rPr lang="en-US" sz="2000" dirty="0">
                <a:solidFill>
                  <a:srgbClr val="0D526B"/>
                </a:solidFill>
                <a:latin typeface="Maven Pro"/>
              </a:rPr>
              <a:t>When attending JESIP meetings, be mindful of the Principles of Joint Working. </a:t>
            </a:r>
          </a:p>
          <a:p>
            <a:pPr marL="0" indent="0" algn="just" fontAlgn="base">
              <a:buNone/>
            </a:pPr>
            <a:endParaRPr lang="en-US" sz="2000" dirty="0">
              <a:solidFill>
                <a:srgbClr val="0D526B"/>
              </a:solidFill>
              <a:latin typeface="Maven Pro"/>
            </a:endParaRPr>
          </a:p>
          <a:p>
            <a:pPr marL="0" indent="0" algn="just" fontAlgn="base">
              <a:buNone/>
            </a:pPr>
            <a:endParaRPr lang="en-US" sz="2000" dirty="0">
              <a:solidFill>
                <a:srgbClr val="0D526B"/>
              </a:solidFill>
              <a:latin typeface="Maven Pro"/>
            </a:endParaRPr>
          </a:p>
          <a:p>
            <a:pPr marL="0" indent="0" algn="just" fontAlgn="base">
              <a:buNone/>
            </a:pPr>
            <a:endParaRPr lang="en-US" sz="2000" dirty="0">
              <a:solidFill>
                <a:srgbClr val="0D526B"/>
              </a:solidFill>
              <a:latin typeface="Maven Pro"/>
            </a:endParaRPr>
          </a:p>
          <a:p>
            <a:pPr marL="0" indent="0" algn="just" fontAlgn="base">
              <a:buNone/>
            </a:pPr>
            <a:endParaRPr lang="en-US" sz="2000" dirty="0">
              <a:solidFill>
                <a:srgbClr val="0D526B"/>
              </a:solidFill>
              <a:latin typeface="Maven Pro"/>
            </a:endParaRPr>
          </a:p>
          <a:p>
            <a:pPr marL="0" indent="0" algn="just" fontAlgn="base">
              <a:buNone/>
            </a:pPr>
            <a:r>
              <a:rPr lang="en-GB" sz="2000" dirty="0">
                <a:hlinkClick r:id="rId3"/>
              </a:rPr>
              <a:t>www.jesip.org.uk/training/all-staff-e-learning/</a:t>
            </a:r>
            <a:endParaRPr lang="en-US" sz="2000" dirty="0">
              <a:solidFill>
                <a:srgbClr val="0D526B"/>
              </a:solidFill>
              <a:latin typeface="Maven Pro"/>
            </a:endParaRPr>
          </a:p>
        </p:txBody>
      </p:sp>
      <p:pic>
        <p:nvPicPr>
          <p:cNvPr id="4" name="Picture 3" descr="A picture containing text, outdoor, dishware&#10;&#10;Description automatically generated">
            <a:extLst>
              <a:ext uri="{FF2B5EF4-FFF2-40B4-BE49-F238E27FC236}">
                <a16:creationId xmlns:a16="http://schemas.microsoft.com/office/drawing/2014/main" id="{4DFF1635-5DD9-992C-0E90-067E9211B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965" y="230766"/>
            <a:ext cx="2900465" cy="68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782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injpwrqfkcr6mt5tsqzppcss2cyfdh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Army">
  <a:themeElements>
    <a:clrScheme name="Army Brand">
      <a:dk1>
        <a:srgbClr val="000000"/>
      </a:dk1>
      <a:lt1>
        <a:sysClr val="window" lastClr="FFFFFF"/>
      </a:lt1>
      <a:dk2>
        <a:srgbClr val="4B4F54"/>
      </a:dk2>
      <a:lt2>
        <a:srgbClr val="E7E6E6"/>
      </a:lt2>
      <a:accent1>
        <a:srgbClr val="215732"/>
      </a:accent1>
      <a:accent2>
        <a:srgbClr val="C5B783"/>
      </a:accent2>
      <a:accent3>
        <a:srgbClr val="79863C"/>
      </a:accent3>
      <a:accent4>
        <a:srgbClr val="F6BE00"/>
      </a:accent4>
      <a:accent5>
        <a:srgbClr val="00677F"/>
      </a:accent5>
      <a:accent6>
        <a:srgbClr val="C810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my" id="{8B1DD68C-38E4-40C9-9D75-6C1E235162FE}" vid="{07C45EFF-183D-4392-8526-4369379DBD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de215e-a67e-41e0-9c11-2a9ef236ffe8">
      <Terms xmlns="http://schemas.microsoft.com/office/infopath/2007/PartnerControls"/>
    </lcf76f155ced4ddcb4097134ff3c332f>
    <TaxCatchAll xmlns="c5b81edf-0cc6-4f6c-9a2a-81702a247a7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786DF8C94BEE4A99FC548A2C514B3A" ma:contentTypeVersion="12" ma:contentTypeDescription="Create a new document." ma:contentTypeScope="" ma:versionID="b5e78d0e4e40653f00b0e7e628a19751">
  <xsd:schema xmlns:xsd="http://www.w3.org/2001/XMLSchema" xmlns:xs="http://www.w3.org/2001/XMLSchema" xmlns:p="http://schemas.microsoft.com/office/2006/metadata/properties" xmlns:ns2="f5de215e-a67e-41e0-9c11-2a9ef236ffe8" xmlns:ns3="c5b81edf-0cc6-4f6c-9a2a-81702a247a7b" targetNamespace="http://schemas.microsoft.com/office/2006/metadata/properties" ma:root="true" ma:fieldsID="b9e52bd8dbfedb8831a5ed3ea5b2674a" ns2:_="" ns3:_="">
    <xsd:import namespace="f5de215e-a67e-41e0-9c11-2a9ef236ffe8"/>
    <xsd:import namespace="c5b81edf-0cc6-4f6c-9a2a-81702a247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e215e-a67e-41e0-9c11-2a9ef236ff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6bfaf0b-f29b-4ed2-8d75-892493c0d2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1edf-0cc6-4f6c-9a2a-81702a247a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bccd274-7f53-4b8d-a4e9-8a52b1059d05}" ma:internalName="TaxCatchAll" ma:showField="CatchAllData" ma:web="c5b81edf-0cc6-4f6c-9a2a-81702a247a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14713D-F5DA-4088-BF46-7BD1B9A2C10D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c5b81edf-0cc6-4f6c-9a2a-81702a247a7b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f5de215e-a67e-41e0-9c11-2a9ef236ffe8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E4539D8-D0DE-4958-B909-FD9E1B4A34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C0050B-9641-4F55-A880-AA5D130848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e215e-a67e-41e0-9c11-2a9ef236ffe8"/>
    <ds:schemaRef ds:uri="c5b81edf-0cc6-4f6c-9a2a-81702a247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f683e26-d8b9-4609-9ec4-e1a36e4bb4d2}" enabled="0" method="" siteId="{9f683e26-d8b9-4609-9ec4-e1a36e4bb4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3241</TotalTime>
  <Words>402</Words>
  <Application>Microsoft Office PowerPoint</Application>
  <PresentationFormat>Widescreen</PresentationFormat>
  <Paragraphs>71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Narrow</vt:lpstr>
      <vt:lpstr>Calibri</vt:lpstr>
      <vt:lpstr>Calibri Light</vt:lpstr>
      <vt:lpstr>Maven Pro</vt:lpstr>
      <vt:lpstr>Wingdings</vt:lpstr>
      <vt:lpstr>Office Theme</vt:lpstr>
      <vt:lpstr>4_Army</vt:lpstr>
      <vt:lpstr>PowerPoint Presentation</vt:lpstr>
      <vt:lpstr>JESIP</vt:lpstr>
      <vt:lpstr>Principles for Joint Working</vt:lpstr>
      <vt:lpstr>M/ETHANE</vt:lpstr>
      <vt:lpstr>Joint Decision Model</vt:lpstr>
      <vt:lpstr>Operational Response</vt:lpstr>
      <vt:lpstr>Key Messages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Co-ordination Centre (SCC)  Familiarisation Training</dc:title>
  <dc:creator>Suart, Caroline</dc:creator>
  <cp:lastModifiedBy>Kinsey, Rachel</cp:lastModifiedBy>
  <cp:revision>33</cp:revision>
  <cp:lastPrinted>2024-01-22T11:37:28Z</cp:lastPrinted>
  <dcterms:created xsi:type="dcterms:W3CDTF">2021-10-11T08:26:42Z</dcterms:created>
  <dcterms:modified xsi:type="dcterms:W3CDTF">2026-08-25T16:43:31Z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199e5ce-74b9-4f55-9a70-2eed142e80cb_Enabled">
    <vt:lpwstr>True</vt:lpwstr>
  </property>
  <property fmtid="{D5CDD505-2E9C-101B-9397-08002B2CF9AE}" pid="3" name="MSIP_Label_f199e5ce-74b9-4f55-9a70-2eed142e80cb_SiteId">
    <vt:lpwstr>5c524f10-3c77-423d-8c82-842fc2a22afb</vt:lpwstr>
  </property>
  <property fmtid="{D5CDD505-2E9C-101B-9397-08002B2CF9AE}" pid="4" name="MSIP_Label_f199e5ce-74b9-4f55-9a70-2eed142e80cb_Owner">
    <vt:lpwstr>Caroline.Suart@lancashire.police.uk</vt:lpwstr>
  </property>
  <property fmtid="{D5CDD505-2E9C-101B-9397-08002B2CF9AE}" pid="5" name="MSIP_Label_f199e5ce-74b9-4f55-9a70-2eed142e80cb_SetDate">
    <vt:lpwstr>2021-10-12T06:50:50.8042188Z</vt:lpwstr>
  </property>
  <property fmtid="{D5CDD505-2E9C-101B-9397-08002B2CF9AE}" pid="6" name="MSIP_Label_f199e5ce-74b9-4f55-9a70-2eed142e80cb_Name">
    <vt:lpwstr>OFFICIAL</vt:lpwstr>
  </property>
  <property fmtid="{D5CDD505-2E9C-101B-9397-08002B2CF9AE}" pid="7" name="MSIP_Label_f199e5ce-74b9-4f55-9a70-2eed142e80cb_Application">
    <vt:lpwstr>Microsoft Azure Information Protection</vt:lpwstr>
  </property>
  <property fmtid="{D5CDD505-2E9C-101B-9397-08002B2CF9AE}" pid="8" name="MSIP_Label_f199e5ce-74b9-4f55-9a70-2eed142e80cb_ActionId">
    <vt:lpwstr>0a59fa4b-7ed9-45d9-9bbb-1e9c1ffedf6a</vt:lpwstr>
  </property>
  <property fmtid="{D5CDD505-2E9C-101B-9397-08002B2CF9AE}" pid="9" name="MSIP_Label_f199e5ce-74b9-4f55-9a70-2eed142e80cb_Extended_MSFT_Method">
    <vt:lpwstr>Automatic</vt:lpwstr>
  </property>
  <property fmtid="{D5CDD505-2E9C-101B-9397-08002B2CF9AE}" pid="10" name="Sensitivity">
    <vt:lpwstr>OFFICIAL</vt:lpwstr>
  </property>
  <property fmtid="{D5CDD505-2E9C-101B-9397-08002B2CF9AE}" pid="11" name="MediaServiceImageTags">
    <vt:lpwstr/>
  </property>
  <property fmtid="{D5CDD505-2E9C-101B-9397-08002B2CF9AE}" pid="12" name="Order">
    <vt:r8>7400</vt:r8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ComplianceAssetId">
    <vt:lpwstr/>
  </property>
  <property fmtid="{D5CDD505-2E9C-101B-9397-08002B2CF9AE}" pid="16" name="TemplateUrl">
    <vt:lpwstr/>
  </property>
  <property fmtid="{D5CDD505-2E9C-101B-9397-08002B2CF9AE}" pid="17" name="_ExtendedDescription">
    <vt:lpwstr/>
  </property>
  <property fmtid="{D5CDD505-2E9C-101B-9397-08002B2CF9AE}" pid="18" name="TriggerFlowInfo">
    <vt:lpwstr/>
  </property>
  <property fmtid="{D5CDD505-2E9C-101B-9397-08002B2CF9AE}" pid="19" name="ContentTypeId">
    <vt:lpwstr>0x01010091786DF8C94BEE4A99FC548A2C514B3A</vt:lpwstr>
  </property>
</Properties>
</file>